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33CC"/>
    <a:srgbClr val="FF6699"/>
    <a:srgbClr val="CC3399"/>
    <a:srgbClr val="66FF66"/>
    <a:srgbClr val="FF0066"/>
    <a:srgbClr val="0000FF"/>
    <a:srgbClr val="1B93AF"/>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16F571E-B1FA-4C4A-B6E6-FA6FE9499604}" type="datetimeFigureOut">
              <a:rPr lang="en-US" smtClean="0"/>
              <a:pPr/>
              <a:t>5/13/2019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FAB1C42-E7B4-479D-9E1E-9B83ABF51894}"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16F571E-B1FA-4C4A-B6E6-FA6FE9499604}" type="datetimeFigureOut">
              <a:rPr lang="en-US" smtClean="0"/>
              <a:pPr/>
              <a:t>5/13/2019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FAB1C42-E7B4-479D-9E1E-9B83ABF51894}"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16F571E-B1FA-4C4A-B6E6-FA6FE9499604}" type="datetimeFigureOut">
              <a:rPr lang="en-US" smtClean="0"/>
              <a:pPr/>
              <a:t>5/13/2019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FAB1C42-E7B4-479D-9E1E-9B83ABF51894}"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16F571E-B1FA-4C4A-B6E6-FA6FE9499604}" type="datetimeFigureOut">
              <a:rPr lang="en-US" smtClean="0"/>
              <a:pPr/>
              <a:t>5/13/2019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FAB1C42-E7B4-479D-9E1E-9B83ABF51894}"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F571E-B1FA-4C4A-B6E6-FA6FE9499604}" type="datetimeFigureOut">
              <a:rPr lang="en-US" smtClean="0"/>
              <a:pPr/>
              <a:t>5/13/2019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1FAB1C42-E7B4-479D-9E1E-9B83ABF51894}" type="slidenum">
              <a:rPr lang="en-IN" smtClean="0"/>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16F571E-B1FA-4C4A-B6E6-FA6FE9499604}" type="datetimeFigureOut">
              <a:rPr lang="en-US" smtClean="0"/>
              <a:pPr/>
              <a:t>5/13/2019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1FAB1C42-E7B4-479D-9E1E-9B83ABF51894}"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16F571E-B1FA-4C4A-B6E6-FA6FE9499604}" type="datetimeFigureOut">
              <a:rPr lang="en-US" smtClean="0"/>
              <a:pPr/>
              <a:t>5/13/2019</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1FAB1C42-E7B4-479D-9E1E-9B83ABF51894}"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16F571E-B1FA-4C4A-B6E6-FA6FE9499604}" type="datetimeFigureOut">
              <a:rPr lang="en-US" smtClean="0"/>
              <a:pPr/>
              <a:t>5/13/2019</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1FAB1C42-E7B4-479D-9E1E-9B83ABF51894}"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F571E-B1FA-4C4A-B6E6-FA6FE9499604}" type="datetimeFigureOut">
              <a:rPr lang="en-US" smtClean="0"/>
              <a:pPr/>
              <a:t>5/13/2019</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1FAB1C42-E7B4-479D-9E1E-9B83ABF51894}"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F571E-B1FA-4C4A-B6E6-FA6FE9499604}" type="datetimeFigureOut">
              <a:rPr lang="en-US" smtClean="0"/>
              <a:pPr/>
              <a:t>5/13/2019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1FAB1C42-E7B4-479D-9E1E-9B83ABF51894}"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F571E-B1FA-4C4A-B6E6-FA6FE9499604}" type="datetimeFigureOut">
              <a:rPr lang="en-US" smtClean="0"/>
              <a:pPr/>
              <a:t>5/13/2019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1FAB1C42-E7B4-479D-9E1E-9B83ABF51894}" type="slidenum">
              <a:rPr lang="en-IN" smtClean="0"/>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F571E-B1FA-4C4A-B6E6-FA6FE9499604}" type="datetimeFigureOut">
              <a:rPr lang="en-US" smtClean="0"/>
              <a:pPr/>
              <a:t>5/13/2019</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AB1C42-E7B4-479D-9E1E-9B83ABF51894}"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8.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8.xml"/><Relationship Id="rId5" Type="http://schemas.openxmlformats.org/officeDocument/2006/relationships/image" Target="../media/image8.jpeg"/><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dirty="0"/>
          </a:p>
        </p:txBody>
      </p:sp>
      <p:sp>
        <p:nvSpPr>
          <p:cNvPr id="3" name="Subtitle 2"/>
          <p:cNvSpPr>
            <a:spLocks noGrp="1"/>
          </p:cNvSpPr>
          <p:nvPr>
            <p:ph type="subTitle" idx="1"/>
          </p:nvPr>
        </p:nvSpPr>
        <p:spPr>
          <a:xfrm>
            <a:off x="1714480" y="3500438"/>
            <a:ext cx="5214974" cy="1000132"/>
          </a:xfrm>
          <a:ln>
            <a:noFill/>
          </a:ln>
        </p:spPr>
        <p:txBody>
          <a:bodyPr/>
          <a:lstStyle/>
          <a:p>
            <a:endParaRPr lang="en-IN" dirty="0"/>
          </a:p>
        </p:txBody>
      </p:sp>
      <p:sp>
        <p:nvSpPr>
          <p:cNvPr id="4" name="Rectangle 3"/>
          <p:cNvSpPr/>
          <p:nvPr/>
        </p:nvSpPr>
        <p:spPr>
          <a:xfrm>
            <a:off x="2000232" y="357166"/>
            <a:ext cx="5143536" cy="1015663"/>
          </a:xfrm>
          <a:prstGeom prst="rect">
            <a:avLst/>
          </a:prstGeom>
          <a:solidFill>
            <a:schemeClr val="tx2">
              <a:lumMod val="60000"/>
              <a:lumOff val="40000"/>
            </a:schemeClr>
          </a:solidFill>
          <a:ln w="76200">
            <a:solidFill>
              <a:schemeClr val="accent6">
                <a:lumMod val="75000"/>
              </a:schemeClr>
            </a:solidFill>
          </a:ln>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Welcome</a:t>
            </a: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all</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Rectangle 4"/>
          <p:cNvSpPr/>
          <p:nvPr/>
        </p:nvSpPr>
        <p:spPr>
          <a:xfrm>
            <a:off x="714348" y="1928802"/>
            <a:ext cx="7500990" cy="1323439"/>
          </a:xfrm>
          <a:prstGeom prst="rect">
            <a:avLst/>
          </a:prstGeom>
          <a:solidFill>
            <a:schemeClr val="accent6">
              <a:lumMod val="75000"/>
            </a:schemeClr>
          </a:solidFill>
          <a:ln w="57150">
            <a:solidFill>
              <a:srgbClr val="0000FF"/>
            </a:solidFill>
          </a:ln>
        </p:spPr>
        <p:txBody>
          <a:bodyPr wrap="square" lIns="91440" tIns="45720" rIns="91440" bIns="45720">
            <a:spAutoFit/>
          </a:bodyPr>
          <a:lstStyle/>
          <a:p>
            <a:pPr algn="ctr"/>
            <a:r>
              <a:rPr lang="en-US"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 special lecture on </a:t>
            </a:r>
          </a:p>
          <a:p>
            <a:pPr algn="ctr"/>
            <a:r>
              <a:rPr lang="en-US"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‘Transfer of </a:t>
            </a:r>
            <a:r>
              <a:rPr lang="en-US" sz="4000" b="1" spc="300" dirty="0" err="1"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Learming</a:t>
            </a:r>
            <a:r>
              <a:rPr lang="en-US"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t>
            </a:r>
            <a:endParaRPr lang="en-US" sz="4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7" name="Rectangle 6"/>
          <p:cNvSpPr/>
          <p:nvPr/>
        </p:nvSpPr>
        <p:spPr>
          <a:xfrm>
            <a:off x="4214810" y="4795897"/>
            <a:ext cx="4776820" cy="2062103"/>
          </a:xfrm>
          <a:prstGeom prst="rect">
            <a:avLst/>
          </a:prstGeom>
          <a:blipFill>
            <a:blip r:embed="rId2"/>
            <a:tile tx="0" ty="0" sx="100000" sy="100000" flip="none" algn="tl"/>
          </a:blipFill>
          <a:ln w="76200">
            <a:solidFill>
              <a:schemeClr val="tx1"/>
            </a:solid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200" b="1" cap="none" spc="50" dirty="0" smtClean="0">
                <a:ln w="11430"/>
                <a:solidFill>
                  <a:srgbClr val="CC3399"/>
                </a:solidFill>
                <a:effectLst>
                  <a:outerShdw blurRad="76200" dist="50800" dir="5400000" algn="tl" rotWithShape="0">
                    <a:srgbClr val="000000">
                      <a:alpha val="65000"/>
                    </a:srgbClr>
                  </a:outerShdw>
                </a:effectLst>
              </a:rPr>
              <a:t>Prof. </a:t>
            </a:r>
            <a:r>
              <a:rPr lang="en-US" sz="3200" b="1" cap="none" spc="50" dirty="0" err="1" smtClean="0">
                <a:ln w="11430"/>
                <a:solidFill>
                  <a:srgbClr val="CC3399"/>
                </a:solidFill>
                <a:effectLst>
                  <a:outerShdw blurRad="76200" dist="50800" dir="5400000" algn="tl" rotWithShape="0">
                    <a:srgbClr val="000000">
                      <a:alpha val="65000"/>
                    </a:srgbClr>
                  </a:outerShdw>
                </a:effectLst>
              </a:rPr>
              <a:t>Raju</a:t>
            </a:r>
            <a:r>
              <a:rPr lang="en-US" sz="3200" b="1" cap="none" spc="50" dirty="0" smtClean="0">
                <a:ln w="11430"/>
                <a:solidFill>
                  <a:srgbClr val="CC3399"/>
                </a:solidFill>
                <a:effectLst>
                  <a:outerShdw blurRad="76200" dist="50800" dir="5400000" algn="tl" rotWithShape="0">
                    <a:srgbClr val="000000">
                      <a:alpha val="65000"/>
                    </a:srgbClr>
                  </a:outerShdw>
                </a:effectLst>
              </a:rPr>
              <a:t> </a:t>
            </a:r>
            <a:r>
              <a:rPr lang="en-US" sz="3200" b="1" cap="none" spc="50" dirty="0" err="1" smtClean="0">
                <a:ln w="11430"/>
                <a:solidFill>
                  <a:srgbClr val="CC3399"/>
                </a:solidFill>
                <a:effectLst>
                  <a:outerShdw blurRad="76200" dist="50800" dir="5400000" algn="tl" rotWithShape="0">
                    <a:srgbClr val="000000">
                      <a:alpha val="65000"/>
                    </a:srgbClr>
                  </a:outerShdw>
                </a:effectLst>
              </a:rPr>
              <a:t>Singha</a:t>
            </a:r>
            <a:endParaRPr lang="en-US" sz="3200" b="1" cap="none" spc="50" dirty="0" smtClean="0">
              <a:ln w="11430"/>
              <a:solidFill>
                <a:srgbClr val="CC3399"/>
              </a:solidFill>
              <a:effectLst>
                <a:outerShdw blurRad="76200" dist="50800" dir="5400000" algn="tl" rotWithShape="0">
                  <a:srgbClr val="000000">
                    <a:alpha val="65000"/>
                  </a:srgbClr>
                </a:outerShdw>
              </a:effectLst>
            </a:endParaRPr>
          </a:p>
          <a:p>
            <a:pPr algn="ctr"/>
            <a:r>
              <a:rPr lang="en-US" sz="3200" b="1" spc="50" dirty="0" err="1" smtClean="0">
                <a:ln w="11430"/>
                <a:solidFill>
                  <a:srgbClr val="CC3399"/>
                </a:solidFill>
                <a:effectLst>
                  <a:outerShdw blurRad="76200" dist="50800" dir="5400000" algn="tl" rotWithShape="0">
                    <a:srgbClr val="000000">
                      <a:alpha val="65000"/>
                    </a:srgbClr>
                  </a:outerShdw>
                </a:effectLst>
              </a:rPr>
              <a:t>Asstt</a:t>
            </a:r>
            <a:r>
              <a:rPr lang="en-US" sz="3200" b="1" spc="50" dirty="0" smtClean="0">
                <a:ln w="11430"/>
                <a:solidFill>
                  <a:srgbClr val="CC3399"/>
                </a:solidFill>
                <a:effectLst>
                  <a:outerShdw blurRad="76200" dist="50800" dir="5400000" algn="tl" rotWithShape="0">
                    <a:srgbClr val="000000">
                      <a:alpha val="65000"/>
                    </a:srgbClr>
                  </a:outerShdw>
                </a:effectLst>
              </a:rPr>
              <a:t>. Prof.</a:t>
            </a:r>
          </a:p>
          <a:p>
            <a:pPr algn="ctr"/>
            <a:r>
              <a:rPr lang="en-US" sz="3200" b="1" cap="none" spc="50" dirty="0" smtClean="0">
                <a:ln w="11430"/>
                <a:solidFill>
                  <a:srgbClr val="CC3399"/>
                </a:solidFill>
                <a:effectLst>
                  <a:outerShdw blurRad="76200" dist="50800" dir="5400000" algn="tl" rotWithShape="0">
                    <a:srgbClr val="000000">
                      <a:alpha val="65000"/>
                    </a:srgbClr>
                  </a:outerShdw>
                </a:effectLst>
              </a:rPr>
              <a:t>Dr. </a:t>
            </a:r>
            <a:r>
              <a:rPr lang="en-US" sz="3200" b="1" cap="none" spc="50" dirty="0" err="1" smtClean="0">
                <a:ln w="11430"/>
                <a:solidFill>
                  <a:srgbClr val="CC3399"/>
                </a:solidFill>
                <a:effectLst>
                  <a:outerShdw blurRad="76200" dist="50800" dir="5400000" algn="tl" rotWithShape="0">
                    <a:srgbClr val="000000">
                      <a:alpha val="65000"/>
                    </a:srgbClr>
                  </a:outerShdw>
                </a:effectLst>
              </a:rPr>
              <a:t>Meghnad</a:t>
            </a:r>
            <a:r>
              <a:rPr lang="en-US" sz="3200" b="1" cap="none" spc="50" dirty="0" smtClean="0">
                <a:ln w="11430"/>
                <a:solidFill>
                  <a:srgbClr val="CC3399"/>
                </a:solidFill>
                <a:effectLst>
                  <a:outerShdw blurRad="76200" dist="50800" dir="5400000" algn="tl" rotWithShape="0">
                    <a:srgbClr val="000000">
                      <a:alpha val="65000"/>
                    </a:srgbClr>
                  </a:outerShdw>
                </a:effectLst>
              </a:rPr>
              <a:t> </a:t>
            </a:r>
            <a:r>
              <a:rPr lang="en-US" sz="3200" b="1" cap="none" spc="50" dirty="0" err="1" smtClean="0">
                <a:ln w="11430"/>
                <a:solidFill>
                  <a:srgbClr val="CC3399"/>
                </a:solidFill>
                <a:effectLst>
                  <a:outerShdw blurRad="76200" dist="50800" dir="5400000" algn="tl" rotWithShape="0">
                    <a:srgbClr val="000000">
                      <a:alpha val="65000"/>
                    </a:srgbClr>
                  </a:outerShdw>
                </a:effectLst>
              </a:rPr>
              <a:t>Saha</a:t>
            </a:r>
            <a:r>
              <a:rPr lang="en-US" sz="3200" b="1" cap="none" spc="50" dirty="0" smtClean="0">
                <a:ln w="11430"/>
                <a:solidFill>
                  <a:srgbClr val="CC3399"/>
                </a:solidFill>
                <a:effectLst>
                  <a:outerShdw blurRad="76200" dist="50800" dir="5400000" algn="tl" rotWithShape="0">
                    <a:srgbClr val="000000">
                      <a:alpha val="65000"/>
                    </a:srgbClr>
                  </a:outerShdw>
                </a:effectLst>
              </a:rPr>
              <a:t> College</a:t>
            </a:r>
            <a:endParaRPr lang="en-US" sz="3200" b="1" cap="none" spc="50" dirty="0">
              <a:ln w="11430"/>
              <a:solidFill>
                <a:srgbClr val="CC3399"/>
              </a:solidFill>
              <a:effectLst>
                <a:outerShdw blurRad="76200" dist="50800" dir="5400000" algn="tl" rotWithShape="0">
                  <a:srgbClr val="000000">
                    <a:alpha val="65000"/>
                  </a:srgbClr>
                </a:outerShdw>
              </a:effectLst>
            </a:endParaRPr>
          </a:p>
        </p:txBody>
      </p:sp>
      <p:sp>
        <p:nvSpPr>
          <p:cNvPr id="8" name="Rectangle 7"/>
          <p:cNvSpPr/>
          <p:nvPr/>
        </p:nvSpPr>
        <p:spPr>
          <a:xfrm>
            <a:off x="2214546" y="3429000"/>
            <a:ext cx="4548040" cy="923330"/>
          </a:xfrm>
          <a:prstGeom prst="rect">
            <a:avLst/>
          </a:prstGeom>
          <a:solidFill>
            <a:schemeClr val="accent6">
              <a:lumMod val="60000"/>
              <a:lumOff val="40000"/>
            </a:schemeClr>
          </a:solidFill>
          <a:ln w="28575">
            <a:solidFill>
              <a:schemeClr val="tx1"/>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solidFill>
                  <a:schemeClr val="accent1">
                    <a:lumMod val="75000"/>
                  </a:schemeClr>
                </a:solidFill>
                <a:effectLst>
                  <a:outerShdw blurRad="50800" dist="39000" dir="5460000" algn="tl">
                    <a:srgbClr val="000000">
                      <a:alpha val="38000"/>
                    </a:srgbClr>
                  </a:outerShdw>
                </a:effectLst>
              </a:rPr>
              <a:t>Delivered</a:t>
            </a:r>
            <a:r>
              <a:rPr lang="en-US" sz="5400" b="1" dirty="0" smtClean="0">
                <a:ln w="11430"/>
                <a:solidFill>
                  <a:schemeClr val="accent1">
                    <a:lumMod val="75000"/>
                  </a:schemeClr>
                </a:solidFill>
                <a:effectLst>
                  <a:outerShdw blurRad="50800" dist="39000" dir="5460000" algn="tl">
                    <a:srgbClr val="000000">
                      <a:alpha val="38000"/>
                    </a:srgbClr>
                  </a:outerShdw>
                </a:effectLst>
              </a:rPr>
              <a:t> By..</a:t>
            </a:r>
            <a:endParaRPr lang="en-US" sz="5400" b="1" cap="none" spc="0" dirty="0">
              <a:ln w="11430"/>
              <a:solidFill>
                <a:schemeClr val="accent1">
                  <a:lumMod val="75000"/>
                </a:schemeClr>
              </a:solidFill>
              <a:effectLst>
                <a:outerShdw blurRad="50800" dist="39000" dir="5460000" algn="tl">
                  <a:srgbClr val="000000">
                    <a:alpha val="38000"/>
                  </a:srgbClr>
                </a:outerShdw>
              </a:effectLst>
            </a:endParaRPr>
          </a:p>
        </p:txBody>
      </p:sp>
    </p:spTree>
  </p:cSld>
  <p:clrMapOvr>
    <a:masterClrMapping/>
  </p:clrMapOvr>
  <p:transition spd="slow">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655620"/>
          </a:xfrm>
          <a:solidFill>
            <a:srgbClr val="66FF66"/>
          </a:solidFill>
          <a:ln w="38100">
            <a:solidFill>
              <a:schemeClr val="accent2">
                <a:lumMod val="75000"/>
              </a:schemeClr>
            </a:solidFill>
          </a:ln>
        </p:spPr>
        <p:txBody>
          <a:bodyPr>
            <a:normAutofit/>
          </a:bodyPr>
          <a:lstStyle/>
          <a:p>
            <a:r>
              <a:rPr lang="en-IN" sz="2400" dirty="0" smtClean="0"/>
              <a:t>Bilateral transfer</a:t>
            </a:r>
            <a:endParaRPr lang="en-IN" sz="2400" dirty="0"/>
          </a:p>
        </p:txBody>
      </p:sp>
      <p:sp>
        <p:nvSpPr>
          <p:cNvPr id="3" name="Content Placeholder 2"/>
          <p:cNvSpPr>
            <a:spLocks noGrp="1"/>
          </p:cNvSpPr>
          <p:nvPr>
            <p:ph idx="1"/>
          </p:nvPr>
        </p:nvSpPr>
        <p:spPr>
          <a:xfrm>
            <a:off x="3575050" y="2357430"/>
            <a:ext cx="5111750" cy="3768733"/>
          </a:xfrm>
          <a:blipFill>
            <a:blip r:embed="rId3"/>
            <a:tile tx="0" ty="0" sx="100000" sy="100000" flip="none" algn="tl"/>
          </a:blipFill>
          <a:ln w="57150">
            <a:solidFill>
              <a:schemeClr val="accent2">
                <a:lumMod val="75000"/>
              </a:schemeClr>
            </a:solidFill>
          </a:ln>
        </p:spPr>
        <p:txBody>
          <a:bodyPr>
            <a:normAutofit lnSpcReduction="10000"/>
          </a:bodyPr>
          <a:lstStyle/>
          <a:p>
            <a:pPr>
              <a:buNone/>
            </a:pPr>
            <a:endParaRPr lang="en-IN" dirty="0" smtClean="0"/>
          </a:p>
          <a:p>
            <a:pPr>
              <a:buNone/>
            </a:pPr>
            <a:endParaRPr lang="en-IN" dirty="0" smtClean="0"/>
          </a:p>
          <a:p>
            <a:pPr>
              <a:buNone/>
            </a:pPr>
            <a:r>
              <a:rPr lang="en-IN" sz="2400" b="1" dirty="0" smtClean="0">
                <a:solidFill>
                  <a:schemeClr val="accent2">
                    <a:lumMod val="75000"/>
                  </a:schemeClr>
                </a:solidFill>
              </a:rPr>
              <a:t>     It is our common experience that we train our right hand in writing. The training of right hand automatically transfers to left hand. We can also write with our left hand. </a:t>
            </a:r>
          </a:p>
          <a:p>
            <a:pPr>
              <a:buNone/>
            </a:pPr>
            <a:endParaRPr lang="en-IN" dirty="0"/>
          </a:p>
        </p:txBody>
      </p:sp>
      <p:sp>
        <p:nvSpPr>
          <p:cNvPr id="4" name="Text Placeholder 3"/>
          <p:cNvSpPr>
            <a:spLocks noGrp="1"/>
          </p:cNvSpPr>
          <p:nvPr>
            <p:ph type="body" sz="half" idx="2"/>
          </p:nvPr>
        </p:nvSpPr>
        <p:spPr>
          <a:xfrm>
            <a:off x="457200" y="2000240"/>
            <a:ext cx="3008313" cy="4125923"/>
          </a:xfrm>
          <a:blipFill>
            <a:blip r:embed="rId4"/>
            <a:tile tx="0" ty="0" sx="100000" sy="100000" flip="none" algn="tl"/>
          </a:blipFill>
          <a:ln w="38100">
            <a:solidFill>
              <a:schemeClr val="accent2">
                <a:lumMod val="75000"/>
              </a:schemeClr>
            </a:solidFill>
          </a:ln>
        </p:spPr>
        <p:txBody>
          <a:bodyPr>
            <a:normAutofit/>
          </a:bodyPr>
          <a:lstStyle/>
          <a:p>
            <a:pPr algn="just"/>
            <a:r>
              <a:rPr lang="en-IN" sz="2400" b="1" dirty="0" smtClean="0">
                <a:solidFill>
                  <a:schemeClr val="accent6">
                    <a:lumMod val="50000"/>
                  </a:schemeClr>
                </a:solidFill>
              </a:rPr>
              <a:t>The human body is divided into two laterals; right and left. When training imparted to one lateral automatically transfers to another </a:t>
            </a:r>
            <a:r>
              <a:rPr lang="en-IN" sz="2400" b="1" dirty="0" err="1" smtClean="0">
                <a:solidFill>
                  <a:schemeClr val="accent6">
                    <a:lumMod val="50000"/>
                  </a:schemeClr>
                </a:solidFill>
              </a:rPr>
              <a:t>lateral,we</a:t>
            </a:r>
            <a:r>
              <a:rPr lang="en-IN" sz="2400" b="1" dirty="0" smtClean="0">
                <a:solidFill>
                  <a:schemeClr val="accent6">
                    <a:lumMod val="50000"/>
                  </a:schemeClr>
                </a:solidFill>
              </a:rPr>
              <a:t> call it bilateral transfer.</a:t>
            </a:r>
            <a:endParaRPr lang="en-IN" sz="2400" b="1" dirty="0">
              <a:solidFill>
                <a:schemeClr val="accent6">
                  <a:lumMod val="50000"/>
                </a:schemeClr>
              </a:solidFill>
            </a:endParaRPr>
          </a:p>
        </p:txBody>
      </p:sp>
      <p:sp>
        <p:nvSpPr>
          <p:cNvPr id="5" name="Rounded Rectangle 4"/>
          <p:cNvSpPr/>
          <p:nvPr/>
        </p:nvSpPr>
        <p:spPr>
          <a:xfrm>
            <a:off x="4857752" y="285728"/>
            <a:ext cx="2214578" cy="500066"/>
          </a:xfrm>
          <a:prstGeom prst="roundRect">
            <a:avLst/>
          </a:prstGeom>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t>Examples</a:t>
            </a:r>
            <a:endParaRPr lang="en-IN" dirty="0"/>
          </a:p>
        </p:txBody>
      </p:sp>
      <p:sp>
        <p:nvSpPr>
          <p:cNvPr id="6" name="Down Arrow 5"/>
          <p:cNvSpPr/>
          <p:nvPr/>
        </p:nvSpPr>
        <p:spPr>
          <a:xfrm>
            <a:off x="1571604" y="1071546"/>
            <a:ext cx="1000132" cy="714380"/>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CC3399"/>
              </a:solidFill>
            </a:endParaRPr>
          </a:p>
        </p:txBody>
      </p:sp>
      <p:sp>
        <p:nvSpPr>
          <p:cNvPr id="7" name="Down Arrow 6"/>
          <p:cNvSpPr/>
          <p:nvPr/>
        </p:nvSpPr>
        <p:spPr>
          <a:xfrm>
            <a:off x="5429256" y="1000108"/>
            <a:ext cx="1143008" cy="1143008"/>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spd="slow">
    <p:wedge/>
    <p:sndAc>
      <p:stSnd>
        <p:snd r:embed="rId2" name="coin.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727058"/>
          </a:xfrm>
          <a:blipFill>
            <a:blip r:embed="rId3"/>
            <a:tile tx="0" ty="0" sx="100000" sy="100000" flip="none" algn="tl"/>
          </a:blipFill>
          <a:ln w="28575">
            <a:solidFill>
              <a:schemeClr val="accent6">
                <a:lumMod val="75000"/>
              </a:schemeClr>
            </a:solidFill>
          </a:ln>
        </p:spPr>
        <p:txBody>
          <a:bodyPr>
            <a:normAutofit fontScale="90000"/>
          </a:bodyPr>
          <a:lstStyle/>
          <a:p>
            <a:pPr algn="ctr"/>
            <a:r>
              <a:rPr lang="en-IN" sz="2400" dirty="0" smtClean="0"/>
              <a:t>Sequential Transfer</a:t>
            </a:r>
            <a:endParaRPr lang="en-IN" sz="2400" dirty="0"/>
          </a:p>
        </p:txBody>
      </p:sp>
      <p:sp>
        <p:nvSpPr>
          <p:cNvPr id="3" name="Content Placeholder 2"/>
          <p:cNvSpPr>
            <a:spLocks noGrp="1"/>
          </p:cNvSpPr>
          <p:nvPr>
            <p:ph idx="1"/>
          </p:nvPr>
        </p:nvSpPr>
        <p:spPr>
          <a:xfrm>
            <a:off x="3714744" y="2285992"/>
            <a:ext cx="4972056" cy="3840171"/>
          </a:xfrm>
          <a:solidFill>
            <a:schemeClr val="accent5">
              <a:lumMod val="75000"/>
            </a:schemeClr>
          </a:solidFill>
          <a:ln w="38100">
            <a:solidFill>
              <a:srgbClr val="CC0000"/>
            </a:solidFill>
          </a:ln>
        </p:spPr>
        <p:txBody>
          <a:bodyPr>
            <a:normAutofit/>
          </a:bodyPr>
          <a:lstStyle/>
          <a:p>
            <a:pPr>
              <a:buNone/>
            </a:pPr>
            <a:endParaRPr lang="en-IN" dirty="0" smtClean="0"/>
          </a:p>
          <a:p>
            <a:pPr>
              <a:buNone/>
            </a:pPr>
            <a:r>
              <a:rPr lang="en-IN" sz="2400" dirty="0" smtClean="0"/>
              <a:t>    The positive facilitation of present learning through past learning is sequential transfer. The learning about Addition helps to make Multiplication.</a:t>
            </a:r>
          </a:p>
        </p:txBody>
      </p:sp>
      <p:sp>
        <p:nvSpPr>
          <p:cNvPr id="4" name="Text Placeholder 3"/>
          <p:cNvSpPr>
            <a:spLocks noGrp="1"/>
          </p:cNvSpPr>
          <p:nvPr>
            <p:ph type="body" sz="half" idx="2"/>
          </p:nvPr>
        </p:nvSpPr>
        <p:spPr>
          <a:xfrm>
            <a:off x="457200" y="1571612"/>
            <a:ext cx="3008313" cy="4554551"/>
          </a:xfrm>
          <a:blipFill>
            <a:blip r:embed="rId4"/>
            <a:tile tx="0" ty="0" sx="100000" sy="100000" flip="none" algn="tl"/>
          </a:blipFill>
          <a:ln w="38100">
            <a:solidFill>
              <a:schemeClr val="tx2"/>
            </a:solidFill>
          </a:ln>
        </p:spPr>
        <p:txBody>
          <a:bodyPr>
            <a:normAutofit/>
          </a:bodyPr>
          <a:lstStyle/>
          <a:p>
            <a:pPr algn="just"/>
            <a:r>
              <a:rPr lang="en-IN" sz="2400" b="1" dirty="0" smtClean="0">
                <a:solidFill>
                  <a:schemeClr val="accent2"/>
                </a:solidFill>
              </a:rPr>
              <a:t>The contents of the subjects of school curriculum are divided into sequent units. One idea leads to another and both ideas have some relationship to the third idea to be taught.</a:t>
            </a:r>
            <a:endParaRPr lang="en-IN" sz="2400" b="1" dirty="0">
              <a:solidFill>
                <a:schemeClr val="accent2"/>
              </a:solidFill>
            </a:endParaRPr>
          </a:p>
        </p:txBody>
      </p:sp>
      <p:sp>
        <p:nvSpPr>
          <p:cNvPr id="5" name="Rounded Rectangle 4"/>
          <p:cNvSpPr/>
          <p:nvPr/>
        </p:nvSpPr>
        <p:spPr>
          <a:xfrm>
            <a:off x="4857752" y="571480"/>
            <a:ext cx="2357454" cy="571504"/>
          </a:xfrm>
          <a:prstGeom prst="roundRect">
            <a:avLst/>
          </a:prstGeom>
          <a:blipFill>
            <a:blip r:embed="rId5"/>
            <a:tile tx="0" ty="0" sx="100000" sy="100000" flip="none" algn="tl"/>
          </a:blip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smtClean="0">
                <a:solidFill>
                  <a:schemeClr val="accent6">
                    <a:lumMod val="75000"/>
                  </a:schemeClr>
                </a:solidFill>
              </a:rPr>
              <a:t>Examples</a:t>
            </a:r>
            <a:endParaRPr lang="en-IN" sz="2800" dirty="0">
              <a:solidFill>
                <a:schemeClr val="accent6">
                  <a:lumMod val="75000"/>
                </a:schemeClr>
              </a:solidFill>
            </a:endParaRPr>
          </a:p>
        </p:txBody>
      </p:sp>
      <p:sp>
        <p:nvSpPr>
          <p:cNvPr id="6" name="Down Arrow 5"/>
          <p:cNvSpPr/>
          <p:nvPr/>
        </p:nvSpPr>
        <p:spPr>
          <a:xfrm>
            <a:off x="5643570" y="1357298"/>
            <a:ext cx="1071570" cy="857256"/>
          </a:xfrm>
          <a:prstGeom prst="downArrow">
            <a:avLst/>
          </a:prstGeom>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Down Arrow 6"/>
          <p:cNvSpPr/>
          <p:nvPr/>
        </p:nvSpPr>
        <p:spPr>
          <a:xfrm>
            <a:off x="1571604" y="1071546"/>
            <a:ext cx="785818" cy="428628"/>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FF0000"/>
              </a:solidFill>
            </a:endParaRPr>
          </a:p>
        </p:txBody>
      </p:sp>
    </p:spTree>
  </p:cSld>
  <p:clrMapOvr>
    <a:masterClrMapping/>
  </p:clrMapOvr>
  <p:transition>
    <p:pull dir="d"/>
    <p:sndAc>
      <p:stSnd>
        <p:snd r:embed="rId2" name="coin.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3008313" cy="1428760"/>
          </a:xfrm>
          <a:solidFill>
            <a:schemeClr val="accent1">
              <a:lumMod val="60000"/>
              <a:lumOff val="40000"/>
            </a:schemeClr>
          </a:solidFill>
          <a:ln w="28575">
            <a:solidFill>
              <a:schemeClr val="accent6">
                <a:lumMod val="75000"/>
              </a:schemeClr>
            </a:solidFill>
          </a:ln>
        </p:spPr>
        <p:txBody>
          <a:bodyPr>
            <a:noAutofit/>
          </a:bodyPr>
          <a:lstStyle/>
          <a:p>
            <a:pPr algn="ctr"/>
            <a:r>
              <a:rPr lang="en-IN" sz="2800" dirty="0" smtClean="0"/>
              <a:t>Vertical Transfer of Learning</a:t>
            </a:r>
            <a:endParaRPr lang="en-IN" sz="2800" dirty="0"/>
          </a:p>
        </p:txBody>
      </p:sp>
      <p:sp>
        <p:nvSpPr>
          <p:cNvPr id="3" name="Content Placeholder 2"/>
          <p:cNvSpPr>
            <a:spLocks noGrp="1"/>
          </p:cNvSpPr>
          <p:nvPr>
            <p:ph idx="1"/>
          </p:nvPr>
        </p:nvSpPr>
        <p:spPr>
          <a:xfrm>
            <a:off x="3575050" y="2428868"/>
            <a:ext cx="5111750" cy="3697295"/>
          </a:xfrm>
          <a:blipFill>
            <a:blip r:embed="rId3"/>
            <a:tile tx="0" ty="0" sx="100000" sy="100000" flip="none" algn="tl"/>
          </a:blipFill>
          <a:ln w="38100">
            <a:solidFill>
              <a:srgbClr val="FF33CC"/>
            </a:solidFill>
          </a:ln>
        </p:spPr>
        <p:txBody>
          <a:bodyPr>
            <a:normAutofit/>
          </a:bodyPr>
          <a:lstStyle/>
          <a:p>
            <a:pPr>
              <a:buNone/>
            </a:pPr>
            <a:endParaRPr lang="en-IN" dirty="0" smtClean="0"/>
          </a:p>
          <a:p>
            <a:pPr>
              <a:buNone/>
            </a:pPr>
            <a:endParaRPr lang="en-IN" dirty="0" smtClean="0"/>
          </a:p>
          <a:p>
            <a:pPr algn="ctr">
              <a:buNone/>
            </a:pPr>
            <a:r>
              <a:rPr lang="en-IN" sz="2400" b="1" dirty="0" smtClean="0"/>
              <a:t>The knowledge about addition, </a:t>
            </a:r>
            <a:r>
              <a:rPr lang="en-IN" sz="2400" b="1" dirty="0" err="1" smtClean="0"/>
              <a:t>multiplication,subtraction</a:t>
            </a:r>
            <a:r>
              <a:rPr lang="en-IN" sz="2400" b="1" dirty="0" smtClean="0"/>
              <a:t> and divide helps to solve algebra</a:t>
            </a:r>
            <a:r>
              <a:rPr lang="en-IN" dirty="0" smtClean="0"/>
              <a:t>.</a:t>
            </a:r>
            <a:endParaRPr lang="en-IN" dirty="0"/>
          </a:p>
        </p:txBody>
      </p:sp>
      <p:sp>
        <p:nvSpPr>
          <p:cNvPr id="4" name="Text Placeholder 3"/>
          <p:cNvSpPr>
            <a:spLocks noGrp="1"/>
          </p:cNvSpPr>
          <p:nvPr>
            <p:ph type="body" sz="half" idx="2"/>
          </p:nvPr>
        </p:nvSpPr>
        <p:spPr>
          <a:xfrm>
            <a:off x="357158" y="2500306"/>
            <a:ext cx="3008313" cy="3619493"/>
          </a:xfrm>
          <a:solidFill>
            <a:srgbClr val="FF6699"/>
          </a:solidFill>
          <a:ln w="57150">
            <a:solidFill>
              <a:schemeClr val="tx1"/>
            </a:solidFill>
          </a:ln>
        </p:spPr>
        <p:txBody>
          <a:bodyPr>
            <a:normAutofit lnSpcReduction="10000"/>
          </a:bodyPr>
          <a:lstStyle/>
          <a:p>
            <a:pPr algn="just"/>
            <a:r>
              <a:rPr lang="en-IN" sz="2400" b="1" dirty="0" smtClean="0"/>
              <a:t>Vertical transfer of learning implies facilitating the higher behavioural level in vertical manner by the lower level of learning.</a:t>
            </a:r>
            <a:endParaRPr lang="en-IN" sz="2400" b="1" dirty="0"/>
          </a:p>
        </p:txBody>
      </p:sp>
      <p:sp>
        <p:nvSpPr>
          <p:cNvPr id="5" name="Rounded Rectangle 4"/>
          <p:cNvSpPr/>
          <p:nvPr/>
        </p:nvSpPr>
        <p:spPr>
          <a:xfrm>
            <a:off x="4714876" y="357166"/>
            <a:ext cx="2643206" cy="571504"/>
          </a:xfrm>
          <a:prstGeom prst="roundRect">
            <a:avLst/>
          </a:prstGeom>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smtClean="0"/>
              <a:t>Examples</a:t>
            </a:r>
            <a:endParaRPr lang="en-IN" sz="2800" dirty="0"/>
          </a:p>
        </p:txBody>
      </p:sp>
      <p:sp>
        <p:nvSpPr>
          <p:cNvPr id="6" name="Down Arrow 5"/>
          <p:cNvSpPr/>
          <p:nvPr/>
        </p:nvSpPr>
        <p:spPr>
          <a:xfrm>
            <a:off x="1500166" y="1714488"/>
            <a:ext cx="857256" cy="714380"/>
          </a:xfrm>
          <a:prstGeom prst="down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Down Arrow 6"/>
          <p:cNvSpPr/>
          <p:nvPr/>
        </p:nvSpPr>
        <p:spPr>
          <a:xfrm>
            <a:off x="5500694" y="1214422"/>
            <a:ext cx="1143008" cy="1071570"/>
          </a:xfrm>
          <a:prstGeom prst="downArrow">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split dir="in"/>
    <p:sndAc>
      <p:stSnd>
        <p:snd r:embed="rId2" name="coin.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3008313" cy="857256"/>
          </a:xfrm>
          <a:solidFill>
            <a:srgbClr val="FFFF00"/>
          </a:solidFill>
          <a:ln w="38100">
            <a:solidFill>
              <a:schemeClr val="tx1"/>
            </a:solidFill>
          </a:ln>
        </p:spPr>
        <p:txBody>
          <a:bodyPr>
            <a:noAutofit/>
          </a:bodyPr>
          <a:lstStyle/>
          <a:p>
            <a:pPr algn="ctr"/>
            <a:r>
              <a:rPr lang="en-IN" dirty="0" smtClean="0"/>
              <a:t>Horizontal Transfer of Learning</a:t>
            </a:r>
            <a:endParaRPr lang="en-IN" dirty="0"/>
          </a:p>
        </p:txBody>
      </p:sp>
      <p:sp>
        <p:nvSpPr>
          <p:cNvPr id="3" name="Content Placeholder 2"/>
          <p:cNvSpPr>
            <a:spLocks noGrp="1"/>
          </p:cNvSpPr>
          <p:nvPr>
            <p:ph idx="1"/>
          </p:nvPr>
        </p:nvSpPr>
        <p:spPr>
          <a:xfrm>
            <a:off x="3575050" y="2285992"/>
            <a:ext cx="5111750" cy="3840171"/>
          </a:xfrm>
          <a:blipFill>
            <a:blip r:embed="rId3"/>
            <a:tile tx="0" ty="0" sx="100000" sy="100000" flip="none" algn="tl"/>
          </a:blipFill>
          <a:ln w="38100">
            <a:solidFill>
              <a:schemeClr val="tx1"/>
            </a:solidFill>
          </a:ln>
        </p:spPr>
        <p:txBody>
          <a:bodyPr>
            <a:normAutofit/>
          </a:bodyPr>
          <a:lstStyle/>
          <a:p>
            <a:pPr>
              <a:buNone/>
            </a:pPr>
            <a:endParaRPr lang="en-IN" dirty="0" smtClean="0"/>
          </a:p>
          <a:p>
            <a:pPr algn="just">
              <a:buNone/>
            </a:pPr>
            <a:r>
              <a:rPr lang="en-IN" sz="2400" b="1" dirty="0" smtClean="0"/>
              <a:t>When a learning from one situation transfer to another situation with same difficulty and category.</a:t>
            </a:r>
            <a:endParaRPr lang="en-IN" sz="2400" b="1" dirty="0"/>
          </a:p>
        </p:txBody>
      </p:sp>
      <p:sp>
        <p:nvSpPr>
          <p:cNvPr id="4" name="Text Placeholder 3"/>
          <p:cNvSpPr>
            <a:spLocks noGrp="1"/>
          </p:cNvSpPr>
          <p:nvPr>
            <p:ph type="body" sz="half" idx="2"/>
          </p:nvPr>
        </p:nvSpPr>
        <p:spPr>
          <a:xfrm>
            <a:off x="457200" y="1785926"/>
            <a:ext cx="3008313" cy="4340237"/>
          </a:xfrm>
          <a:blipFill>
            <a:blip r:embed="rId4"/>
            <a:tile tx="0" ty="0" sx="100000" sy="100000" flip="none" algn="tl"/>
          </a:blipFill>
          <a:ln w="28575">
            <a:solidFill>
              <a:schemeClr val="tx1"/>
            </a:solidFill>
          </a:ln>
        </p:spPr>
        <p:txBody>
          <a:bodyPr>
            <a:normAutofit fontScale="47500" lnSpcReduction="20000"/>
          </a:bodyPr>
          <a:lstStyle/>
          <a:p>
            <a:pPr algn="just"/>
            <a:endParaRPr lang="en-IN" sz="2400" b="1" dirty="0" smtClean="0"/>
          </a:p>
          <a:p>
            <a:pPr algn="just"/>
            <a:endParaRPr lang="en-IN" sz="2800" b="1" dirty="0" smtClean="0"/>
          </a:p>
          <a:p>
            <a:pPr algn="just"/>
            <a:r>
              <a:rPr lang="en-IN" sz="5100" i="1" dirty="0" smtClean="0">
                <a:solidFill>
                  <a:srgbClr val="FF0000"/>
                </a:solidFill>
              </a:rPr>
              <a:t>Lateral and sequential transfer are called horizontal transfer of learning. When the learning take place from one situation to another into same difficulty level or same category, is called horizontal transfer of learning.</a:t>
            </a:r>
            <a:endParaRPr lang="en-IN" sz="5100" i="1" dirty="0">
              <a:solidFill>
                <a:srgbClr val="FF0000"/>
              </a:solidFill>
            </a:endParaRPr>
          </a:p>
        </p:txBody>
      </p:sp>
      <p:sp>
        <p:nvSpPr>
          <p:cNvPr id="5" name="Rounded Rectangle 4"/>
          <p:cNvSpPr/>
          <p:nvPr/>
        </p:nvSpPr>
        <p:spPr>
          <a:xfrm>
            <a:off x="5000628" y="357166"/>
            <a:ext cx="2000264" cy="714380"/>
          </a:xfrm>
          <a:prstGeom prst="round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smtClean="0"/>
              <a:t>Examples</a:t>
            </a:r>
            <a:endParaRPr lang="en-IN" sz="2400" dirty="0"/>
          </a:p>
        </p:txBody>
      </p:sp>
      <p:sp>
        <p:nvSpPr>
          <p:cNvPr id="6" name="Down Arrow 5"/>
          <p:cNvSpPr/>
          <p:nvPr/>
        </p:nvSpPr>
        <p:spPr>
          <a:xfrm>
            <a:off x="5572132" y="1214422"/>
            <a:ext cx="1000132" cy="1000132"/>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Down Arrow 6"/>
          <p:cNvSpPr/>
          <p:nvPr/>
        </p:nvSpPr>
        <p:spPr>
          <a:xfrm>
            <a:off x="1500166" y="1142984"/>
            <a:ext cx="1000132" cy="642942"/>
          </a:xfrm>
          <a:prstGeom prst="downArrow">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spd="slow">
    <p:newsflash/>
    <p:sndAc>
      <p:stSnd>
        <p:snd r:embed="rId2" name="coin.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274638"/>
            <a:ext cx="6500858" cy="868346"/>
          </a:xfrm>
          <a:solidFill>
            <a:schemeClr val="accent2">
              <a:lumMod val="60000"/>
              <a:lumOff val="40000"/>
            </a:schemeClr>
          </a:solidFill>
        </p:spPr>
        <p:txBody>
          <a:bodyPr>
            <a:normAutofit fontScale="90000"/>
          </a:bodyPr>
          <a:lstStyle/>
          <a:p>
            <a:r>
              <a:rPr lang="en-IN" sz="3600" b="1" i="1" dirty="0" smtClean="0"/>
              <a:t>Theories of Transfer of Learning</a:t>
            </a:r>
            <a:endParaRPr lang="en-IN" sz="3600" b="1" i="1" dirty="0"/>
          </a:p>
        </p:txBody>
      </p:sp>
      <p:pic>
        <p:nvPicPr>
          <p:cNvPr id="4" name="Content Placeholder 3" descr="transfer-of-learning-14-638.jpg"/>
          <p:cNvPicPr>
            <a:picLocks noGrp="1" noChangeAspect="1"/>
          </p:cNvPicPr>
          <p:nvPr>
            <p:ph idx="1"/>
          </p:nvPr>
        </p:nvPicPr>
        <p:blipFill>
          <a:blip r:embed="rId3"/>
          <a:stretch>
            <a:fillRect/>
          </a:stretch>
        </p:blipFill>
        <p:spPr>
          <a:xfrm>
            <a:off x="785786" y="1785926"/>
            <a:ext cx="7715304" cy="4714908"/>
          </a:xfrm>
          <a:prstGeom prst="rect">
            <a:avLst/>
          </a:prstGeom>
          <a:ln w="88900" cap="sq" cmpd="thickThin">
            <a:solidFill>
              <a:srgbClr val="000000"/>
            </a:solidFill>
            <a:prstDash val="solid"/>
            <a:miter lim="800000"/>
          </a:ln>
          <a:effectLst>
            <a:innerShdw blurRad="76200">
              <a:srgbClr val="000000"/>
            </a:innerShdw>
          </a:effectLst>
        </p:spPr>
      </p:pic>
      <p:sp>
        <p:nvSpPr>
          <p:cNvPr id="5" name="Down Arrow 4"/>
          <p:cNvSpPr/>
          <p:nvPr/>
        </p:nvSpPr>
        <p:spPr>
          <a:xfrm>
            <a:off x="4000496" y="1214422"/>
            <a:ext cx="107157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spd="slow">
    <p:wipe dir="r"/>
    <p:sndAc>
      <p:stSnd>
        <p:snd r:embed="rId2" name="coin.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285728"/>
            <a:ext cx="6072230" cy="1143008"/>
          </a:xfrm>
          <a:solidFill>
            <a:srgbClr val="FF0066"/>
          </a:solidFill>
          <a:ln w="76200">
            <a:solidFill>
              <a:schemeClr val="accent2">
                <a:lumMod val="75000"/>
              </a:schemeClr>
            </a:solidFill>
          </a:ln>
        </p:spPr>
        <p:txBody>
          <a:bodyPr>
            <a:normAutofit fontScale="90000"/>
          </a:bodyPr>
          <a:lstStyle/>
          <a:p>
            <a:r>
              <a:rPr lang="en-IN" b="1" i="1" dirty="0" smtClean="0"/>
              <a:t>A.</a:t>
            </a:r>
            <a:r>
              <a:rPr lang="en-IN" b="1" i="1" dirty="0" smtClean="0">
                <a:solidFill>
                  <a:schemeClr val="accent6">
                    <a:lumMod val="75000"/>
                  </a:schemeClr>
                </a:solidFill>
              </a:rPr>
              <a:t> </a:t>
            </a:r>
            <a:r>
              <a:rPr lang="en-IN" sz="3600" b="1" i="1" dirty="0" smtClean="0"/>
              <a:t>Theory of mental Discipline</a:t>
            </a:r>
            <a:endParaRPr lang="en-IN" sz="3600" b="1" i="1" dirty="0"/>
          </a:p>
        </p:txBody>
      </p:sp>
      <p:pic>
        <p:nvPicPr>
          <p:cNvPr id="4" name="Content Placeholder 3" descr="transfer-of-learning-15-638.jpg"/>
          <p:cNvPicPr>
            <a:picLocks noGrp="1" noChangeAspect="1"/>
          </p:cNvPicPr>
          <p:nvPr>
            <p:ph idx="1"/>
          </p:nvPr>
        </p:nvPicPr>
        <p:blipFill>
          <a:blip r:embed="rId3"/>
          <a:stretch>
            <a:fillRect/>
          </a:stretch>
        </p:blipFill>
        <p:spPr>
          <a:xfrm>
            <a:off x="357158" y="2071678"/>
            <a:ext cx="8358246" cy="4572032"/>
          </a:xfrm>
          <a:ln w="76200">
            <a:solidFill>
              <a:schemeClr val="tx2">
                <a:lumMod val="60000"/>
                <a:lumOff val="40000"/>
              </a:schemeClr>
            </a:solidFill>
          </a:ln>
        </p:spPr>
      </p:pic>
      <p:sp>
        <p:nvSpPr>
          <p:cNvPr id="5" name="Down Arrow 4"/>
          <p:cNvSpPr/>
          <p:nvPr/>
        </p:nvSpPr>
        <p:spPr>
          <a:xfrm>
            <a:off x="4214810" y="1571612"/>
            <a:ext cx="928694"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comb/>
    <p:sndAc>
      <p:stSnd>
        <p:snd r:embed="rId2" name="coin.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285728"/>
            <a:ext cx="6143668" cy="928694"/>
          </a:xfrm>
          <a:solidFill>
            <a:schemeClr val="accent6">
              <a:lumMod val="75000"/>
            </a:schemeClr>
          </a:solidFill>
          <a:ln w="38100">
            <a:solidFill>
              <a:schemeClr val="tx1"/>
            </a:solidFill>
          </a:ln>
        </p:spPr>
        <p:txBody>
          <a:bodyPr>
            <a:normAutofit fontScale="90000"/>
          </a:bodyPr>
          <a:lstStyle/>
          <a:p>
            <a:r>
              <a:rPr lang="en-IN" sz="4000" b="1" dirty="0" smtClean="0"/>
              <a:t>B</a:t>
            </a:r>
            <a:r>
              <a:rPr lang="en-IN" sz="4000" dirty="0" smtClean="0"/>
              <a:t>. </a:t>
            </a:r>
            <a:r>
              <a:rPr lang="en-IN" sz="3600" b="1" i="1" dirty="0" smtClean="0"/>
              <a:t>Theory of Identical Elements</a:t>
            </a:r>
            <a:endParaRPr lang="en-IN" b="1" i="1" dirty="0"/>
          </a:p>
        </p:txBody>
      </p:sp>
      <p:pic>
        <p:nvPicPr>
          <p:cNvPr id="4" name="Content Placeholder 3" descr="transfer-of-learning-16-638.jpg"/>
          <p:cNvPicPr>
            <a:picLocks noGrp="1" noChangeAspect="1"/>
          </p:cNvPicPr>
          <p:nvPr>
            <p:ph idx="1"/>
          </p:nvPr>
        </p:nvPicPr>
        <p:blipFill>
          <a:blip r:embed="rId3"/>
          <a:stretch>
            <a:fillRect/>
          </a:stretch>
        </p:blipFill>
        <p:spPr>
          <a:xfrm>
            <a:off x="500034" y="1928802"/>
            <a:ext cx="8215370" cy="4714908"/>
          </a:xfrm>
          <a:ln w="76200">
            <a:solidFill>
              <a:schemeClr val="accent6">
                <a:lumMod val="75000"/>
              </a:schemeClr>
            </a:solidFill>
          </a:ln>
        </p:spPr>
      </p:pic>
      <p:sp>
        <p:nvSpPr>
          <p:cNvPr id="5" name="Down Arrow 4"/>
          <p:cNvSpPr/>
          <p:nvPr/>
        </p:nvSpPr>
        <p:spPr>
          <a:xfrm>
            <a:off x="4143372" y="1285860"/>
            <a:ext cx="857256" cy="571504"/>
          </a:xfrm>
          <a:prstGeom prst="downArrow">
            <a:avLst/>
          </a:prstGeom>
          <a:ln w="3810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comb dir="vert"/>
    <p:sndAc>
      <p:stSnd>
        <p:snd r:embed="rId2" name="coin.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042" y="0"/>
            <a:ext cx="5857916" cy="857232"/>
          </a:xfrm>
          <a:solidFill>
            <a:schemeClr val="accent6"/>
          </a:solidFill>
          <a:ln w="57150">
            <a:solidFill>
              <a:schemeClr val="tx1"/>
            </a:solidFill>
          </a:ln>
        </p:spPr>
        <p:txBody>
          <a:bodyPr>
            <a:normAutofit/>
          </a:bodyPr>
          <a:lstStyle/>
          <a:p>
            <a:r>
              <a:rPr lang="en-IN" sz="3600" dirty="0" err="1" smtClean="0">
                <a:solidFill>
                  <a:schemeClr val="tx2"/>
                </a:solidFill>
              </a:rPr>
              <a:t>C.Theory</a:t>
            </a:r>
            <a:r>
              <a:rPr lang="en-IN" sz="3600" dirty="0" smtClean="0">
                <a:solidFill>
                  <a:schemeClr val="tx2"/>
                </a:solidFill>
              </a:rPr>
              <a:t> of Generalization</a:t>
            </a:r>
            <a:endParaRPr lang="en-IN" sz="3600" dirty="0">
              <a:solidFill>
                <a:schemeClr val="tx2"/>
              </a:solidFill>
            </a:endParaRPr>
          </a:p>
        </p:txBody>
      </p:sp>
      <p:pic>
        <p:nvPicPr>
          <p:cNvPr id="4" name="Content Placeholder 3" descr="transfer-of-learning-17-638.jpg"/>
          <p:cNvPicPr>
            <a:picLocks noGrp="1" noChangeAspect="1"/>
          </p:cNvPicPr>
          <p:nvPr>
            <p:ph idx="1"/>
          </p:nvPr>
        </p:nvPicPr>
        <p:blipFill>
          <a:blip r:embed="rId3"/>
          <a:stretch>
            <a:fillRect/>
          </a:stretch>
        </p:blipFill>
        <p:spPr>
          <a:xfrm>
            <a:off x="500034" y="1600200"/>
            <a:ext cx="8286808" cy="5043510"/>
          </a:xfrm>
          <a:ln w="57150">
            <a:solidFill>
              <a:srgbClr val="CC0000"/>
            </a:solidFill>
          </a:ln>
        </p:spPr>
      </p:pic>
      <p:sp>
        <p:nvSpPr>
          <p:cNvPr id="5" name="Down Arrow 4"/>
          <p:cNvSpPr/>
          <p:nvPr/>
        </p:nvSpPr>
        <p:spPr>
          <a:xfrm>
            <a:off x="4143372" y="928670"/>
            <a:ext cx="857256" cy="571504"/>
          </a:xfrm>
          <a:prstGeom prst="downArrow">
            <a:avLst/>
          </a:prstGeom>
          <a:solidFill>
            <a:srgbClr val="92D050"/>
          </a:solid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blinds dir="vert"/>
    <p:sndAc>
      <p:stSnd>
        <p:snd r:embed="rId2" name="coin.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0"/>
            <a:ext cx="7429552" cy="1142984"/>
          </a:xfrm>
          <a:blipFill>
            <a:blip r:embed="rId3"/>
            <a:tile tx="0" ty="0" sx="100000" sy="100000" flip="none" algn="tl"/>
          </a:blipFill>
          <a:ln w="38100">
            <a:solidFill>
              <a:srgbClr val="CC0000"/>
            </a:solidFill>
          </a:ln>
        </p:spPr>
        <p:txBody>
          <a:bodyPr>
            <a:normAutofit fontScale="90000"/>
          </a:bodyPr>
          <a:lstStyle/>
          <a:p>
            <a:r>
              <a:rPr lang="en-IN" b="1" i="1" dirty="0" smtClean="0">
                <a:solidFill>
                  <a:schemeClr val="tx2"/>
                </a:solidFill>
              </a:rPr>
              <a:t>Educational Implications of Transfer of Learning</a:t>
            </a:r>
            <a:endParaRPr lang="en-IN" b="1" i="1" dirty="0">
              <a:solidFill>
                <a:schemeClr val="tx2"/>
              </a:solidFill>
            </a:endParaRPr>
          </a:p>
        </p:txBody>
      </p:sp>
      <p:pic>
        <p:nvPicPr>
          <p:cNvPr id="4" name="Content Placeholder 3" descr="transfer-of-learning-24-638.jpg"/>
          <p:cNvPicPr>
            <a:picLocks noGrp="1" noChangeAspect="1"/>
          </p:cNvPicPr>
          <p:nvPr>
            <p:ph idx="1"/>
          </p:nvPr>
        </p:nvPicPr>
        <p:blipFill>
          <a:blip r:embed="rId4"/>
          <a:stretch>
            <a:fillRect/>
          </a:stretch>
        </p:blipFill>
        <p:spPr>
          <a:xfrm>
            <a:off x="285720" y="1600200"/>
            <a:ext cx="8715436" cy="5257800"/>
          </a:xfrm>
          <a:prstGeom prst="roundRect">
            <a:avLst>
              <a:gd name="adj" fmla="val 8594"/>
            </a:avLst>
          </a:prstGeom>
          <a:solidFill>
            <a:srgbClr val="FFFFFF">
              <a:shade val="85000"/>
            </a:srgbClr>
          </a:solidFill>
          <a:ln w="57150">
            <a:solidFill>
              <a:schemeClr val="accent6">
                <a:lumMod val="75000"/>
              </a:schemeClr>
            </a:solidFill>
          </a:ln>
          <a:effectLst>
            <a:reflection blurRad="12700" stA="38000" endPos="28000" dist="5000" dir="5400000" sy="-100000" algn="bl" rotWithShape="0"/>
          </a:effectLst>
        </p:spPr>
      </p:pic>
    </p:spTree>
  </p:cSld>
  <p:clrMapOvr>
    <a:masterClrMapping/>
  </p:clrMapOvr>
  <p:transition>
    <p:wipe dir="u"/>
    <p:sndAc>
      <p:stSnd>
        <p:snd r:embed="rId2" name="coin.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 name="Content Placeholder 3" descr="transfer-of-learning-25-638.jpg"/>
          <p:cNvPicPr>
            <a:picLocks noGrp="1" noChangeAspect="1"/>
          </p:cNvPicPr>
          <p:nvPr>
            <p:ph idx="1"/>
          </p:nvPr>
        </p:nvPicPr>
        <p:blipFill>
          <a:blip r:embed="rId3"/>
          <a:stretch>
            <a:fillRect/>
          </a:stretch>
        </p:blipFill>
        <p:spPr>
          <a:xfrm>
            <a:off x="285720" y="357166"/>
            <a:ext cx="8572559" cy="6500834"/>
          </a:xfrm>
          <a:prstGeom prst="rect">
            <a:avLst/>
          </a:prstGeom>
          <a:ln w="88900" cap="sq" cmpd="thickThin">
            <a:solidFill>
              <a:schemeClr val="accent6">
                <a:lumMod val="75000"/>
              </a:schemeClr>
            </a:solidFill>
            <a:prstDash val="solid"/>
            <a:miter lim="800000"/>
          </a:ln>
          <a:effectLst>
            <a:innerShdw blurRad="76200">
              <a:srgbClr val="000000"/>
            </a:innerShdw>
          </a:effectLst>
        </p:spPr>
      </p:pic>
      <p:sp>
        <p:nvSpPr>
          <p:cNvPr id="5" name="Down Arrow 4"/>
          <p:cNvSpPr/>
          <p:nvPr/>
        </p:nvSpPr>
        <p:spPr>
          <a:xfrm>
            <a:off x="2143108" y="2428868"/>
            <a:ext cx="64294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Down Arrow 5"/>
          <p:cNvSpPr/>
          <p:nvPr/>
        </p:nvSpPr>
        <p:spPr>
          <a:xfrm>
            <a:off x="6929454" y="2357430"/>
            <a:ext cx="71438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spd="slow">
    <p:wheel spokes="1"/>
    <p:sndAc>
      <p:stSnd>
        <p:snd r:embed="rId2" name="coin.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428604"/>
            <a:ext cx="7000924" cy="1143000"/>
          </a:xfrm>
          <a:solidFill>
            <a:schemeClr val="accent6">
              <a:lumMod val="75000"/>
            </a:schemeClr>
          </a:solidFill>
          <a:ln w="76200">
            <a:solidFill>
              <a:schemeClr val="accent5">
                <a:lumMod val="75000"/>
              </a:schemeClr>
            </a:solidFill>
          </a:ln>
        </p:spPr>
        <p:txBody>
          <a:bodyPr>
            <a:normAutofit fontScale="90000"/>
          </a:bodyPr>
          <a:lstStyle/>
          <a:p>
            <a:r>
              <a:rPr lang="en-IN" b="1" dirty="0" smtClean="0"/>
              <a:t>What is Transfer of Learning?</a:t>
            </a:r>
            <a:endParaRPr lang="en-IN" b="1" dirty="0"/>
          </a:p>
        </p:txBody>
      </p:sp>
      <p:sp>
        <p:nvSpPr>
          <p:cNvPr id="3" name="Content Placeholder 2"/>
          <p:cNvSpPr>
            <a:spLocks noGrp="1"/>
          </p:cNvSpPr>
          <p:nvPr>
            <p:ph idx="1"/>
          </p:nvPr>
        </p:nvSpPr>
        <p:spPr>
          <a:xfrm>
            <a:off x="357158" y="2214554"/>
            <a:ext cx="8472518" cy="4197361"/>
          </a:xfrm>
          <a:solidFill>
            <a:schemeClr val="accent3">
              <a:lumMod val="75000"/>
            </a:schemeClr>
          </a:solidFill>
          <a:ln w="76200">
            <a:solidFill>
              <a:schemeClr val="accent2">
                <a:lumMod val="75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lnSpcReduction="10000"/>
          </a:bodyPr>
          <a:lstStyle/>
          <a:p>
            <a:pPr algn="just">
              <a:buNone/>
            </a:pPr>
            <a:r>
              <a:rPr lang="en-IN" b="1" i="1" dirty="0" smtClean="0"/>
              <a:t>Many of the things we do or perform in day-to-day life are often influenced by our previous experience of </a:t>
            </a:r>
            <a:r>
              <a:rPr lang="en-IN" b="1" i="1" dirty="0" err="1" smtClean="0"/>
              <a:t>learning.The</a:t>
            </a:r>
            <a:r>
              <a:rPr lang="en-IN" b="1" i="1" dirty="0" smtClean="0"/>
              <a:t> learning of addition and subtraction helps a child in learning multiplication and division. Learning of Mathematics helps in solving numerical problems in Physics.</a:t>
            </a:r>
            <a:endParaRPr lang="en-IN" b="1" i="1" dirty="0"/>
          </a:p>
        </p:txBody>
      </p:sp>
    </p:spTree>
  </p:cSld>
  <p:clrMapOvr>
    <a:masterClrMapping/>
  </p:clrMapOvr>
  <p:transition>
    <p:dissolve/>
    <p:sndAc>
      <p:stSnd>
        <p:snd r:embed="rId2" name="coin.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74638"/>
            <a:ext cx="7715304" cy="868346"/>
          </a:xfrm>
        </p:spPr>
        <p:txBody>
          <a:bodyPr>
            <a:normAutofit fontScale="90000"/>
          </a:bodyPr>
          <a:lstStyle/>
          <a:p>
            <a:r>
              <a:rPr lang="en-IN" sz="3200" b="1" i="1" dirty="0" smtClean="0"/>
              <a:t>Role of Teacher in Transfer of Learning</a:t>
            </a:r>
            <a:endParaRPr lang="en-IN" sz="3200" b="1" i="1" dirty="0"/>
          </a:p>
        </p:txBody>
      </p:sp>
      <p:pic>
        <p:nvPicPr>
          <p:cNvPr id="4" name="Content Placeholder 3" descr="transfer-of-learning-26-638.jpg"/>
          <p:cNvPicPr>
            <a:picLocks noGrp="1" noChangeAspect="1"/>
          </p:cNvPicPr>
          <p:nvPr>
            <p:ph idx="1"/>
          </p:nvPr>
        </p:nvPicPr>
        <p:blipFill>
          <a:blip r:embed="rId3"/>
          <a:stretch>
            <a:fillRect/>
          </a:stretch>
        </p:blipFill>
        <p:spPr>
          <a:xfrm>
            <a:off x="285720" y="1357298"/>
            <a:ext cx="8643998" cy="5500702"/>
          </a:xfrm>
        </p:spPr>
      </p:pic>
    </p:spTree>
  </p:cSld>
  <p:clrMapOvr>
    <a:masterClrMapping/>
  </p:clrMapOvr>
  <p:transition>
    <p:wheel spokes="2"/>
    <p:sndAc>
      <p:stSnd>
        <p:snd r:embed="rId2" name="coin.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
        <p:nvSpPr>
          <p:cNvPr id="4" name="Oval 3"/>
          <p:cNvSpPr/>
          <p:nvPr/>
        </p:nvSpPr>
        <p:spPr>
          <a:xfrm>
            <a:off x="285720" y="500042"/>
            <a:ext cx="8501122" cy="5357850"/>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6600" b="1" i="1" dirty="0" smtClean="0">
                <a:solidFill>
                  <a:srgbClr val="FF0066"/>
                </a:solidFill>
              </a:rPr>
              <a:t>The End </a:t>
            </a:r>
          </a:p>
          <a:p>
            <a:pPr algn="ctr"/>
            <a:r>
              <a:rPr lang="en-IN" sz="6600" b="1" i="1" dirty="0" smtClean="0">
                <a:solidFill>
                  <a:srgbClr val="FF0066"/>
                </a:solidFill>
              </a:rPr>
              <a:t>Thank You</a:t>
            </a:r>
            <a:endParaRPr lang="en-IN" sz="6600" b="1" i="1" dirty="0">
              <a:solidFill>
                <a:srgbClr val="FF0066"/>
              </a:solidFill>
            </a:endParaRPr>
          </a:p>
        </p:txBody>
      </p:sp>
    </p:spTree>
  </p:cSld>
  <p:clrMapOvr>
    <a:masterClrMapping/>
  </p:clrMapOvr>
  <p:transition>
    <p:comb/>
    <p:sndAc>
      <p:stSnd>
        <p:snd r:embed="rId2" name="type.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42918"/>
            <a:ext cx="8472518" cy="5857916"/>
          </a:xfrm>
          <a:solidFill>
            <a:schemeClr val="accent4">
              <a:lumMod val="60000"/>
              <a:lumOff val="40000"/>
            </a:schemeClr>
          </a:solidFill>
          <a:ln w="76200">
            <a:solidFill>
              <a:schemeClr val="accent5">
                <a:lumMod val="75000"/>
              </a:schemeClr>
            </a:solidFill>
          </a:ln>
        </p:spPr>
        <p:txBody>
          <a:bodyPr>
            <a:normAutofit fontScale="90000"/>
          </a:bodyPr>
          <a:lstStyle/>
          <a:p>
            <a:pPr algn="just"/>
            <a:r>
              <a:rPr lang="en-IN" sz="3600" b="1" i="1" dirty="0" smtClean="0"/>
              <a:t>The carry over of habits of thinking, feeling or working of knowledge or skills from one learning area to another usually referred to as the transfer of </a:t>
            </a:r>
            <a:r>
              <a:rPr lang="en-IN" sz="3600" b="1" i="1" dirty="0" err="1" smtClean="0"/>
              <a:t>learning.Transfer</a:t>
            </a:r>
            <a:r>
              <a:rPr lang="en-IN" sz="3600" b="1" i="1" dirty="0" smtClean="0"/>
              <a:t> of Learning stands for a special mechanism or process in which a person’s learning in one situation is carried over or transferred to other situations.</a:t>
            </a:r>
            <a:endParaRPr lang="en-IN" sz="3600" b="1" i="1" dirty="0"/>
          </a:p>
        </p:txBody>
      </p:sp>
    </p:spTree>
  </p:cSld>
  <p:clrMapOvr>
    <a:masterClrMapping/>
  </p:clrMapOvr>
  <p:transition>
    <p:wipe dir="u"/>
    <p:sndAc>
      <p:stSnd>
        <p:snd r:embed="rId2" name="coin.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dirty="0"/>
          </a:p>
        </p:txBody>
      </p:sp>
      <p:sp>
        <p:nvSpPr>
          <p:cNvPr id="4" name="Content Placeholder 3"/>
          <p:cNvSpPr>
            <a:spLocks noGrp="1"/>
          </p:cNvSpPr>
          <p:nvPr>
            <p:ph idx="1"/>
          </p:nvPr>
        </p:nvSpPr>
        <p:spPr>
          <a:xfrm>
            <a:off x="428596" y="2000241"/>
            <a:ext cx="8229600" cy="4857760"/>
          </a:xfrm>
          <a:solidFill>
            <a:schemeClr val="accent6">
              <a:lumMod val="60000"/>
              <a:lumOff val="40000"/>
            </a:schemeClr>
          </a:solidFill>
          <a:ln w="28575">
            <a:solidFill>
              <a:schemeClr val="tx1"/>
            </a:solidFill>
          </a:ln>
        </p:spPr>
        <p:txBody>
          <a:bodyPr>
            <a:normAutofit lnSpcReduction="10000"/>
          </a:bodyPr>
          <a:lstStyle/>
          <a:p>
            <a:pPr algn="just">
              <a:buNone/>
            </a:pPr>
            <a:r>
              <a:rPr lang="en-IN" sz="2400" i="1" dirty="0" smtClean="0">
                <a:solidFill>
                  <a:srgbClr val="0000CC"/>
                </a:solidFill>
              </a:rPr>
              <a:t>For having an adequate understanding of the term transfer of </a:t>
            </a:r>
            <a:r>
              <a:rPr lang="en-IN" sz="2400" i="1" dirty="0" err="1" smtClean="0">
                <a:solidFill>
                  <a:srgbClr val="0000CC"/>
                </a:solidFill>
              </a:rPr>
              <a:t>learning.We</a:t>
            </a:r>
            <a:r>
              <a:rPr lang="en-IN" sz="2400" i="1" dirty="0" smtClean="0">
                <a:solidFill>
                  <a:srgbClr val="0000CC"/>
                </a:solidFill>
              </a:rPr>
              <a:t> may consider the following </a:t>
            </a:r>
            <a:r>
              <a:rPr lang="en-IN" sz="2400" i="1" dirty="0" err="1" smtClean="0">
                <a:solidFill>
                  <a:srgbClr val="0000CC"/>
                </a:solidFill>
              </a:rPr>
              <a:t>definations</a:t>
            </a:r>
            <a:r>
              <a:rPr lang="en-IN" sz="2400" i="1" dirty="0" smtClean="0">
                <a:solidFill>
                  <a:srgbClr val="0000CC"/>
                </a:solidFill>
              </a:rPr>
              <a:t>:</a:t>
            </a:r>
          </a:p>
          <a:p>
            <a:pPr marL="457200" indent="-457200" algn="just">
              <a:buAutoNum type="arabicPeriod"/>
            </a:pPr>
            <a:r>
              <a:rPr lang="en-IN" sz="2400" b="1" i="1" dirty="0" err="1" smtClean="0">
                <a:solidFill>
                  <a:srgbClr val="0000CC"/>
                </a:solidFill>
              </a:rPr>
              <a:t>B.L.Bigge</a:t>
            </a:r>
            <a:r>
              <a:rPr lang="en-IN" sz="2400" b="1" i="1" dirty="0" smtClean="0">
                <a:solidFill>
                  <a:srgbClr val="0000CC"/>
                </a:solidFill>
              </a:rPr>
              <a:t>(1964): </a:t>
            </a:r>
            <a:r>
              <a:rPr lang="en-IN" sz="2400" dirty="0" smtClean="0">
                <a:solidFill>
                  <a:srgbClr val="0000CC"/>
                </a:solidFill>
              </a:rPr>
              <a:t>“Transfer of learning occurs when a person’s learning in one situation influences his learning and performance in other situations.”</a:t>
            </a:r>
          </a:p>
          <a:p>
            <a:pPr marL="457200" indent="-457200" algn="just">
              <a:buNone/>
            </a:pPr>
            <a:r>
              <a:rPr lang="en-IN" sz="2400" dirty="0" smtClean="0">
                <a:solidFill>
                  <a:srgbClr val="0000CC"/>
                </a:solidFill>
              </a:rPr>
              <a:t>2.   </a:t>
            </a:r>
            <a:r>
              <a:rPr lang="en-IN" sz="2400" b="1" i="1" dirty="0" err="1" smtClean="0">
                <a:solidFill>
                  <a:srgbClr val="0000CC"/>
                </a:solidFill>
              </a:rPr>
              <a:t>H.C.Ellis</a:t>
            </a:r>
            <a:r>
              <a:rPr lang="en-IN" sz="2400" b="1" i="1" dirty="0" smtClean="0">
                <a:solidFill>
                  <a:srgbClr val="0000CC"/>
                </a:solidFill>
              </a:rPr>
              <a:t>(1965): </a:t>
            </a:r>
            <a:r>
              <a:rPr lang="en-IN" sz="2400" dirty="0" smtClean="0">
                <a:solidFill>
                  <a:srgbClr val="0000CC"/>
                </a:solidFill>
              </a:rPr>
              <a:t>“Transfer of learning means that experience or performance on one task influences performance on some subsequent task.”</a:t>
            </a:r>
          </a:p>
          <a:p>
            <a:pPr marL="457200" indent="-457200" algn="just">
              <a:buNone/>
            </a:pPr>
            <a:r>
              <a:rPr lang="en-IN" sz="2400" dirty="0" smtClean="0">
                <a:solidFill>
                  <a:srgbClr val="0000CC"/>
                </a:solidFill>
              </a:rPr>
              <a:t>3.   </a:t>
            </a:r>
            <a:r>
              <a:rPr lang="en-IN" sz="2400" b="1" i="1" dirty="0" err="1" smtClean="0">
                <a:solidFill>
                  <a:srgbClr val="0000CC"/>
                </a:solidFill>
              </a:rPr>
              <a:t>K.Lovell</a:t>
            </a:r>
            <a:r>
              <a:rPr lang="en-IN" sz="2400" b="1" i="1" dirty="0" smtClean="0">
                <a:solidFill>
                  <a:srgbClr val="0000CC"/>
                </a:solidFill>
              </a:rPr>
              <a:t> (1970): </a:t>
            </a:r>
            <a:r>
              <a:rPr lang="en-IN" sz="2400" dirty="0" smtClean="0">
                <a:solidFill>
                  <a:srgbClr val="0000CC"/>
                </a:solidFill>
              </a:rPr>
              <a:t>“Transfer of learning is the effect which some particular course of training has on learning or execution of a second </a:t>
            </a:r>
            <a:r>
              <a:rPr lang="en-IN" sz="2400" dirty="0" err="1" smtClean="0">
                <a:solidFill>
                  <a:srgbClr val="0000CC"/>
                </a:solidFill>
              </a:rPr>
              <a:t>performance.Such</a:t>
            </a:r>
            <a:r>
              <a:rPr lang="en-IN" sz="2400" dirty="0" smtClean="0">
                <a:solidFill>
                  <a:srgbClr val="0000CC"/>
                </a:solidFill>
              </a:rPr>
              <a:t> an effect may be of a helpful nature or it may hinder.”</a:t>
            </a:r>
          </a:p>
          <a:p>
            <a:pPr>
              <a:buNone/>
            </a:pPr>
            <a:endParaRPr lang="en-IN" sz="2000" dirty="0">
              <a:solidFill>
                <a:srgbClr val="CC0000"/>
              </a:solidFill>
            </a:endParaRPr>
          </a:p>
        </p:txBody>
      </p:sp>
      <p:sp>
        <p:nvSpPr>
          <p:cNvPr id="7" name="Rectangle 6"/>
          <p:cNvSpPr/>
          <p:nvPr/>
        </p:nvSpPr>
        <p:spPr>
          <a:xfrm>
            <a:off x="571472" y="285728"/>
            <a:ext cx="7929618" cy="1569660"/>
          </a:xfrm>
          <a:prstGeom prst="rect">
            <a:avLst/>
          </a:prstGeom>
          <a:solidFill>
            <a:srgbClr val="FFFF00"/>
          </a:solidFill>
          <a:ln w="57150">
            <a:solidFill>
              <a:schemeClr val="tx1"/>
            </a:solidFill>
          </a:ln>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800" b="1" dirty="0" err="1" smtClean="0">
                <a:ln w="11430">
                  <a:solidFill>
                    <a:schemeClr val="tx1"/>
                  </a:solidFill>
                </a:ln>
                <a:solidFill>
                  <a:schemeClr val="accent6">
                    <a:lumMod val="75000"/>
                  </a:schemeClr>
                </a:solidFill>
                <a:effectLst>
                  <a:outerShdw blurRad="80000" dist="40000" dir="5040000" algn="tl">
                    <a:srgbClr val="000000">
                      <a:alpha val="30000"/>
                    </a:srgbClr>
                  </a:outerShdw>
                </a:effectLst>
              </a:rPr>
              <a:t>Definations</a:t>
            </a:r>
            <a:r>
              <a:rPr lang="en-US" sz="4800" b="1" dirty="0" smtClean="0">
                <a:ln w="11430">
                  <a:solidFill>
                    <a:schemeClr val="tx1"/>
                  </a:solidFill>
                </a:ln>
                <a:solidFill>
                  <a:schemeClr val="accent6">
                    <a:lumMod val="75000"/>
                  </a:schemeClr>
                </a:solidFill>
                <a:effectLst>
                  <a:outerShdw blurRad="80000" dist="40000" dir="5040000" algn="tl">
                    <a:srgbClr val="000000">
                      <a:alpha val="30000"/>
                    </a:srgbClr>
                  </a:outerShdw>
                </a:effectLst>
              </a:rPr>
              <a:t> of Transfer of Learning</a:t>
            </a:r>
            <a:endParaRPr lang="en-US" sz="4800" b="1" cap="none" spc="0" dirty="0">
              <a:ln w="11430">
                <a:solidFill>
                  <a:schemeClr val="tx1"/>
                </a:solidFill>
              </a:ln>
              <a:solidFill>
                <a:schemeClr val="accent6">
                  <a:lumMod val="75000"/>
                </a:schemeClr>
              </a:solidFill>
              <a:effectLst>
                <a:outerShdw blurRad="80000" dist="40000" dir="5040000" algn="tl">
                  <a:srgbClr val="000000">
                    <a:alpha val="30000"/>
                  </a:srgbClr>
                </a:outerShdw>
              </a:effectLst>
            </a:endParaRPr>
          </a:p>
        </p:txBody>
      </p:sp>
    </p:spTree>
  </p:cSld>
  <p:clrMapOvr>
    <a:masterClrMapping/>
  </p:clrMapOvr>
  <p:transition>
    <p:randomBar dir="vert"/>
    <p:sndAc>
      <p:stSnd>
        <p:snd r:embed="rId2" name="coin.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a:ln w="76200">
            <a:solidFill>
              <a:srgbClr val="CC3399"/>
            </a:solidFill>
          </a:ln>
        </p:spPr>
        <p:txBody>
          <a:bodyPr>
            <a:normAutofit fontScale="90000"/>
          </a:bodyPr>
          <a:lstStyle/>
          <a:p>
            <a:r>
              <a:rPr lang="en-IN" b="1" i="1" dirty="0" smtClean="0">
                <a:solidFill>
                  <a:schemeClr val="accent3">
                    <a:lumMod val="40000"/>
                    <a:lumOff val="60000"/>
                  </a:schemeClr>
                </a:solidFill>
              </a:rPr>
              <a:t>Types or Forms of Transfer of Learning</a:t>
            </a:r>
            <a:endParaRPr lang="en-IN" b="1" i="1" dirty="0">
              <a:solidFill>
                <a:schemeClr val="accent3">
                  <a:lumMod val="40000"/>
                  <a:lumOff val="60000"/>
                </a:schemeClr>
              </a:solidFill>
            </a:endParaRPr>
          </a:p>
        </p:txBody>
      </p:sp>
      <p:sp>
        <p:nvSpPr>
          <p:cNvPr id="3" name="Content Placeholder 2"/>
          <p:cNvSpPr>
            <a:spLocks noGrp="1"/>
          </p:cNvSpPr>
          <p:nvPr>
            <p:ph idx="1"/>
          </p:nvPr>
        </p:nvSpPr>
        <p:spPr>
          <a:ln w="57150">
            <a:solidFill>
              <a:schemeClr val="tx2">
                <a:lumMod val="60000"/>
                <a:lumOff val="40000"/>
              </a:schemeClr>
            </a:solidFill>
          </a:ln>
        </p:spPr>
        <p:txBody>
          <a:bodyPr>
            <a:normAutofit/>
          </a:bodyPr>
          <a:lstStyle/>
          <a:p>
            <a:pPr>
              <a:buNone/>
            </a:pPr>
            <a:r>
              <a:rPr lang="en-IN" sz="2400" b="1" i="1" dirty="0" smtClean="0">
                <a:solidFill>
                  <a:schemeClr val="accent6">
                    <a:lumMod val="75000"/>
                  </a:schemeClr>
                </a:solidFill>
              </a:rPr>
              <a:t>Depending on the learning situations faced by the </a:t>
            </a:r>
            <a:r>
              <a:rPr lang="en-IN" sz="2400" b="1" i="1" dirty="0" err="1" smtClean="0">
                <a:solidFill>
                  <a:schemeClr val="accent6">
                    <a:lumMod val="75000"/>
                  </a:schemeClr>
                </a:solidFill>
              </a:rPr>
              <a:t>learners,the</a:t>
            </a:r>
            <a:r>
              <a:rPr lang="en-IN" sz="2400" b="1" i="1" dirty="0" smtClean="0">
                <a:solidFill>
                  <a:schemeClr val="accent6">
                    <a:lumMod val="75000"/>
                  </a:schemeClr>
                </a:solidFill>
              </a:rPr>
              <a:t> following transfer may occur:</a:t>
            </a:r>
          </a:p>
          <a:p>
            <a:pPr>
              <a:buNone/>
            </a:pPr>
            <a:endParaRPr lang="en-IN" sz="2400" dirty="0" smtClean="0"/>
          </a:p>
          <a:p>
            <a:pPr>
              <a:buNone/>
            </a:pPr>
            <a:endParaRPr lang="en-IN" sz="2400" dirty="0"/>
          </a:p>
        </p:txBody>
      </p:sp>
      <p:pic>
        <p:nvPicPr>
          <p:cNvPr id="5" name="Picture 4" descr="transfer-of-learning-13-638.jpg"/>
          <p:cNvPicPr>
            <a:picLocks noChangeAspect="1"/>
          </p:cNvPicPr>
          <p:nvPr/>
        </p:nvPicPr>
        <p:blipFill>
          <a:blip r:embed="rId3"/>
          <a:stretch>
            <a:fillRect/>
          </a:stretch>
        </p:blipFill>
        <p:spPr>
          <a:xfrm>
            <a:off x="362001" y="2643182"/>
            <a:ext cx="8424842" cy="4000528"/>
          </a:xfrm>
          <a:prstGeom prst="rect">
            <a:avLst/>
          </a:prstGeom>
          <a:ln>
            <a:noFill/>
          </a:ln>
          <a:effectLst>
            <a:softEdge rad="112500"/>
          </a:effectLst>
        </p:spPr>
      </p:pic>
    </p:spTree>
  </p:cSld>
  <p:clrMapOvr>
    <a:masterClrMapping/>
  </p:clrMapOvr>
  <p:transition>
    <p:wedge/>
    <p:sndAc>
      <p:stSnd>
        <p:snd r:embed="rId2" name="coin.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3008313" cy="1071570"/>
          </a:xfrm>
          <a:solidFill>
            <a:srgbClr val="92D050"/>
          </a:solidFill>
          <a:ln w="76200">
            <a:solidFill>
              <a:schemeClr val="accent6">
                <a:lumMod val="75000"/>
              </a:schemeClr>
            </a:solidFill>
          </a:ln>
        </p:spPr>
        <p:txBody>
          <a:bodyPr>
            <a:noAutofit/>
          </a:bodyPr>
          <a:lstStyle/>
          <a:p>
            <a:pPr algn="ctr"/>
            <a:r>
              <a:rPr lang="en-IN" sz="2400" dirty="0" smtClean="0"/>
              <a:t>Positive Transfer of Learning</a:t>
            </a:r>
            <a:endParaRPr lang="en-IN" sz="2400" dirty="0"/>
          </a:p>
        </p:txBody>
      </p:sp>
      <p:sp>
        <p:nvSpPr>
          <p:cNvPr id="3" name="Content Placeholder 2"/>
          <p:cNvSpPr>
            <a:spLocks noGrp="1"/>
          </p:cNvSpPr>
          <p:nvPr>
            <p:ph idx="1"/>
          </p:nvPr>
        </p:nvSpPr>
        <p:spPr>
          <a:solidFill>
            <a:schemeClr val="accent6"/>
          </a:solidFill>
          <a:ln w="28575">
            <a:solidFill>
              <a:schemeClr val="tx1"/>
            </a:solidFill>
          </a:ln>
        </p:spPr>
        <p:txBody>
          <a:bodyPr>
            <a:normAutofit/>
          </a:bodyPr>
          <a:lstStyle/>
          <a:p>
            <a:pPr>
              <a:buNone/>
            </a:pPr>
            <a:r>
              <a:rPr lang="en-IN" sz="2400" dirty="0" smtClean="0"/>
              <a:t>			</a:t>
            </a:r>
          </a:p>
          <a:p>
            <a:pPr>
              <a:buNone/>
            </a:pPr>
            <a:r>
              <a:rPr lang="en-IN" sz="2400" dirty="0" smtClean="0"/>
              <a:t>			       </a:t>
            </a:r>
          </a:p>
          <a:p>
            <a:pPr>
              <a:buNone/>
            </a:pPr>
            <a:endParaRPr lang="en-IN" sz="2400" i="1" dirty="0" smtClean="0"/>
          </a:p>
          <a:p>
            <a:pPr marL="457200" indent="-457200">
              <a:buAutoNum type="arabicPeriod"/>
            </a:pPr>
            <a:r>
              <a:rPr lang="en-IN" sz="2400" i="1" dirty="0" smtClean="0"/>
              <a:t>Learning Hindi may help a student learn Punjabi or </a:t>
            </a:r>
            <a:r>
              <a:rPr lang="en-IN" sz="2400" i="1" dirty="0" err="1" smtClean="0"/>
              <a:t>Gujrati</a:t>
            </a:r>
            <a:r>
              <a:rPr lang="en-IN" sz="2400" i="1" dirty="0" smtClean="0"/>
              <a:t>.</a:t>
            </a:r>
          </a:p>
          <a:p>
            <a:pPr marL="457200" indent="-457200">
              <a:buNone/>
            </a:pPr>
            <a:endParaRPr lang="en-IN" sz="2400" i="1" dirty="0" smtClean="0"/>
          </a:p>
          <a:p>
            <a:pPr>
              <a:buNone/>
            </a:pPr>
            <a:r>
              <a:rPr lang="en-IN" sz="2400" b="1" i="1" dirty="0" smtClean="0"/>
              <a:t>2. </a:t>
            </a:r>
            <a:r>
              <a:rPr lang="en-IN" sz="2400" i="1" dirty="0" smtClean="0"/>
              <a:t>Learning to drive </a:t>
            </a:r>
            <a:r>
              <a:rPr lang="en-IN" sz="2400" i="1" dirty="0" err="1" smtClean="0"/>
              <a:t>Maruti</a:t>
            </a:r>
            <a:r>
              <a:rPr lang="en-IN" sz="2400" i="1" dirty="0" smtClean="0"/>
              <a:t> 800 may help an individual to drive Hyundai or BMW car.</a:t>
            </a:r>
          </a:p>
          <a:p>
            <a:pPr>
              <a:buNone/>
            </a:pPr>
            <a:endParaRPr lang="en-IN" sz="2400" i="1" dirty="0" smtClean="0"/>
          </a:p>
          <a:p>
            <a:pPr>
              <a:buNone/>
            </a:pPr>
            <a:r>
              <a:rPr lang="en-IN" sz="2400" b="1" i="1" dirty="0" smtClean="0"/>
              <a:t>3. </a:t>
            </a:r>
            <a:r>
              <a:rPr lang="en-IN" sz="2400" i="1" dirty="0" smtClean="0"/>
              <a:t>Learning to play badminton may help an individual to play Table Tennis and Lawn Tennis.</a:t>
            </a:r>
            <a:endParaRPr lang="en-IN" sz="2400" i="1" dirty="0"/>
          </a:p>
        </p:txBody>
      </p:sp>
      <p:sp>
        <p:nvSpPr>
          <p:cNvPr id="4" name="Text Placeholder 3"/>
          <p:cNvSpPr>
            <a:spLocks noGrp="1"/>
          </p:cNvSpPr>
          <p:nvPr>
            <p:ph type="body" sz="half" idx="2"/>
          </p:nvPr>
        </p:nvSpPr>
        <p:spPr>
          <a:xfrm>
            <a:off x="457200" y="2000240"/>
            <a:ext cx="3008313" cy="4125923"/>
          </a:xfrm>
          <a:solidFill>
            <a:schemeClr val="accent6">
              <a:lumMod val="40000"/>
              <a:lumOff val="60000"/>
            </a:schemeClr>
          </a:solidFill>
          <a:ln w="38100">
            <a:solidFill>
              <a:schemeClr val="tx2">
                <a:lumMod val="60000"/>
                <a:lumOff val="40000"/>
              </a:schemeClr>
            </a:solidFill>
          </a:ln>
        </p:spPr>
        <p:txBody>
          <a:bodyPr>
            <a:normAutofit lnSpcReduction="10000"/>
          </a:bodyPr>
          <a:lstStyle/>
          <a:p>
            <a:pPr algn="just"/>
            <a:r>
              <a:rPr lang="en-IN" sz="2800" dirty="0" smtClean="0">
                <a:solidFill>
                  <a:srgbClr val="0000FF"/>
                </a:solidFill>
              </a:rPr>
              <a:t>Transfer of </a:t>
            </a:r>
            <a:r>
              <a:rPr lang="en-IN" sz="2400" dirty="0" smtClean="0">
                <a:solidFill>
                  <a:srgbClr val="0000FF"/>
                </a:solidFill>
              </a:rPr>
              <a:t>Learning</a:t>
            </a:r>
            <a:r>
              <a:rPr lang="en-IN" sz="2800" dirty="0" smtClean="0">
                <a:solidFill>
                  <a:srgbClr val="0000FF"/>
                </a:solidFill>
              </a:rPr>
              <a:t> is said to be positive when the learning or training carried out in one situation proves helpful to the learner in another situation.</a:t>
            </a:r>
            <a:endParaRPr lang="en-IN" sz="2800" dirty="0">
              <a:solidFill>
                <a:srgbClr val="0000FF"/>
              </a:solidFill>
            </a:endParaRPr>
          </a:p>
        </p:txBody>
      </p:sp>
      <p:sp>
        <p:nvSpPr>
          <p:cNvPr id="6" name="Rounded Rectangle 5"/>
          <p:cNvSpPr/>
          <p:nvPr/>
        </p:nvSpPr>
        <p:spPr>
          <a:xfrm>
            <a:off x="5000628" y="285728"/>
            <a:ext cx="2143140" cy="50006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IN" sz="2800" dirty="0" smtClean="0"/>
              <a:t>Examples:</a:t>
            </a:r>
          </a:p>
        </p:txBody>
      </p:sp>
      <p:sp>
        <p:nvSpPr>
          <p:cNvPr id="7" name="Down Arrow 6"/>
          <p:cNvSpPr/>
          <p:nvPr/>
        </p:nvSpPr>
        <p:spPr>
          <a:xfrm>
            <a:off x="5786446" y="857232"/>
            <a:ext cx="785818" cy="785818"/>
          </a:xfrm>
          <a:prstGeom prst="downArrow">
            <a:avLst/>
          </a:prstGeom>
          <a:ln w="952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Down Arrow 7"/>
          <p:cNvSpPr/>
          <p:nvPr/>
        </p:nvSpPr>
        <p:spPr>
          <a:xfrm>
            <a:off x="1643042" y="1357298"/>
            <a:ext cx="714380" cy="571504"/>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circle/>
    <p:sndAc>
      <p:stSnd>
        <p:snd r:embed="rId2" name="coin.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012810"/>
          </a:xfrm>
          <a:solidFill>
            <a:schemeClr val="accent6">
              <a:lumMod val="75000"/>
            </a:schemeClr>
          </a:solidFill>
          <a:ln w="38100">
            <a:solidFill>
              <a:schemeClr val="accent3">
                <a:lumMod val="50000"/>
              </a:schemeClr>
            </a:solidFill>
          </a:ln>
        </p:spPr>
        <p:txBody>
          <a:bodyPr>
            <a:noAutofit/>
          </a:bodyPr>
          <a:lstStyle/>
          <a:p>
            <a:pPr algn="ctr"/>
            <a:r>
              <a:rPr lang="en-IN" sz="2400" dirty="0" smtClean="0"/>
              <a:t>Negative Transfer of Learning</a:t>
            </a:r>
            <a:endParaRPr lang="en-IN" sz="2400" dirty="0"/>
          </a:p>
        </p:txBody>
      </p:sp>
      <p:sp>
        <p:nvSpPr>
          <p:cNvPr id="3" name="Content Placeholder 2"/>
          <p:cNvSpPr>
            <a:spLocks noGrp="1"/>
          </p:cNvSpPr>
          <p:nvPr>
            <p:ph idx="1"/>
          </p:nvPr>
        </p:nvSpPr>
        <p:spPr>
          <a:blipFill>
            <a:blip r:embed="rId3"/>
            <a:tile tx="0" ty="0" sx="100000" sy="100000" flip="none" algn="tl"/>
          </a:blipFill>
          <a:ln w="38100">
            <a:solidFill>
              <a:srgbClr val="FF0000"/>
            </a:solidFill>
          </a:ln>
        </p:spPr>
        <p:txBody>
          <a:bodyPr>
            <a:normAutofit fontScale="92500" lnSpcReduction="20000"/>
          </a:bodyPr>
          <a:lstStyle/>
          <a:p>
            <a:pPr>
              <a:buNone/>
            </a:pPr>
            <a:endParaRPr lang="en-IN" sz="2400" dirty="0" smtClean="0"/>
          </a:p>
          <a:p>
            <a:pPr>
              <a:buNone/>
            </a:pPr>
            <a:endParaRPr lang="en-IN" sz="2400" dirty="0" smtClean="0"/>
          </a:p>
          <a:p>
            <a:pPr>
              <a:buNone/>
            </a:pPr>
            <a:r>
              <a:rPr lang="en-IN" sz="2400" dirty="0" smtClean="0"/>
              <a:t>			</a:t>
            </a:r>
          </a:p>
          <a:p>
            <a:pPr>
              <a:buNone/>
            </a:pPr>
            <a:endParaRPr lang="en-IN" sz="2400" dirty="0" smtClean="0"/>
          </a:p>
          <a:p>
            <a:pPr>
              <a:buNone/>
            </a:pPr>
            <a:endParaRPr lang="en-IN" sz="2400" dirty="0" smtClean="0"/>
          </a:p>
          <a:p>
            <a:pPr marL="457200" indent="-457200" algn="just">
              <a:buAutoNum type="arabicPeriod"/>
            </a:pPr>
            <a:r>
              <a:rPr lang="en-IN" sz="2600" i="1" dirty="0" smtClean="0"/>
              <a:t>One’s regional language or mother tongue may create problem in one’s learning the correct pronunciation and intonation  related to one’s national or foreign language.</a:t>
            </a:r>
          </a:p>
          <a:p>
            <a:pPr marL="457200" indent="-457200" algn="just">
              <a:buNone/>
            </a:pPr>
            <a:endParaRPr lang="en-IN" sz="2600" i="1" dirty="0" smtClean="0"/>
          </a:p>
          <a:p>
            <a:pPr marL="457200" indent="-457200" algn="just">
              <a:buNone/>
            </a:pPr>
            <a:r>
              <a:rPr lang="en-IN" sz="2600" i="1" dirty="0" smtClean="0"/>
              <a:t>2.    Having learned to drive on the right-hand side the tourists from Japan or USA may find it difficult to drive in India or UK where vehicles are to be driven on the left-hand side.</a:t>
            </a:r>
          </a:p>
        </p:txBody>
      </p:sp>
      <p:sp>
        <p:nvSpPr>
          <p:cNvPr id="4" name="Text Placeholder 3"/>
          <p:cNvSpPr>
            <a:spLocks noGrp="1"/>
          </p:cNvSpPr>
          <p:nvPr>
            <p:ph type="body" sz="half" idx="2"/>
          </p:nvPr>
        </p:nvSpPr>
        <p:spPr>
          <a:xfrm>
            <a:off x="457200" y="2071678"/>
            <a:ext cx="3008313" cy="4000528"/>
          </a:xfrm>
          <a:blipFill>
            <a:blip r:embed="rId4"/>
            <a:tile tx="0" ty="0" sx="100000" sy="100000" flip="none" algn="tl"/>
          </a:blipFill>
          <a:ln w="57150">
            <a:solidFill>
              <a:schemeClr val="accent3">
                <a:lumMod val="75000"/>
              </a:schemeClr>
            </a:solidFill>
          </a:ln>
        </p:spPr>
        <p:txBody>
          <a:bodyPr>
            <a:normAutofit lnSpcReduction="10000"/>
          </a:bodyPr>
          <a:lstStyle/>
          <a:p>
            <a:pPr algn="just"/>
            <a:r>
              <a:rPr lang="en-IN" sz="2400" dirty="0" smtClean="0"/>
              <a:t>Transfer</a:t>
            </a:r>
            <a:r>
              <a:rPr lang="en-IN" sz="2800" dirty="0" smtClean="0"/>
              <a:t> of Learning is said to be negative when learning or training in one situation </a:t>
            </a:r>
            <a:r>
              <a:rPr lang="en-IN" sz="2800" dirty="0" err="1" smtClean="0"/>
              <a:t>hinders,interferes</a:t>
            </a:r>
            <a:r>
              <a:rPr lang="en-IN" sz="2800" dirty="0" smtClean="0"/>
              <a:t> or weakens the learning in another situation.</a:t>
            </a:r>
            <a:endParaRPr lang="en-IN" sz="2800" dirty="0"/>
          </a:p>
        </p:txBody>
      </p:sp>
      <p:sp>
        <p:nvSpPr>
          <p:cNvPr id="5" name="Rounded Rectangle 4"/>
          <p:cNvSpPr/>
          <p:nvPr/>
        </p:nvSpPr>
        <p:spPr>
          <a:xfrm>
            <a:off x="4786314" y="428604"/>
            <a:ext cx="257176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smtClean="0"/>
              <a:t>Examples</a:t>
            </a:r>
            <a:endParaRPr lang="en-IN" sz="2800" dirty="0"/>
          </a:p>
        </p:txBody>
      </p:sp>
      <p:sp>
        <p:nvSpPr>
          <p:cNvPr id="6" name="Down Arrow 5"/>
          <p:cNvSpPr/>
          <p:nvPr/>
        </p:nvSpPr>
        <p:spPr>
          <a:xfrm>
            <a:off x="5643570" y="1142984"/>
            <a:ext cx="857256" cy="857256"/>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Down Arrow 6"/>
          <p:cNvSpPr/>
          <p:nvPr/>
        </p:nvSpPr>
        <p:spPr>
          <a:xfrm>
            <a:off x="1714480" y="1357298"/>
            <a:ext cx="714380" cy="642942"/>
          </a:xfrm>
          <a:prstGeom prst="downArrow">
            <a:avLst/>
          </a:prstGeom>
          <a:solidFill>
            <a:srgbClr val="FFFF00"/>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rgbClr val="FF0066"/>
              </a:solidFill>
            </a:endParaRPr>
          </a:p>
        </p:txBody>
      </p:sp>
    </p:spTree>
  </p:cSld>
  <p:clrMapOvr>
    <a:masterClrMapping/>
  </p:clrMapOvr>
  <p:transition>
    <p:newsflash/>
    <p:sndAc>
      <p:stSnd>
        <p:snd r:embed="rId2" name="coin.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941372"/>
          </a:xfrm>
          <a:solidFill>
            <a:schemeClr val="accent6">
              <a:lumMod val="60000"/>
              <a:lumOff val="40000"/>
            </a:schemeClr>
          </a:solidFill>
          <a:ln w="38100">
            <a:solidFill>
              <a:srgbClr val="FF0000"/>
            </a:solidFill>
          </a:ln>
        </p:spPr>
        <p:txBody>
          <a:bodyPr/>
          <a:lstStyle/>
          <a:p>
            <a:pPr algn="ctr"/>
            <a:r>
              <a:rPr lang="en-IN" sz="2400" dirty="0" smtClean="0">
                <a:solidFill>
                  <a:schemeClr val="accent6">
                    <a:lumMod val="75000"/>
                  </a:schemeClr>
                </a:solidFill>
              </a:rPr>
              <a:t>Zero</a:t>
            </a:r>
            <a:r>
              <a:rPr lang="en-IN" dirty="0" smtClean="0">
                <a:solidFill>
                  <a:schemeClr val="accent6">
                    <a:lumMod val="75000"/>
                  </a:schemeClr>
                </a:solidFill>
              </a:rPr>
              <a:t> </a:t>
            </a:r>
            <a:r>
              <a:rPr lang="en-IN" sz="2400" dirty="0" smtClean="0">
                <a:solidFill>
                  <a:schemeClr val="accent6">
                    <a:lumMod val="75000"/>
                  </a:schemeClr>
                </a:solidFill>
              </a:rPr>
              <a:t>Transfer</a:t>
            </a:r>
            <a:r>
              <a:rPr lang="en-IN" dirty="0" smtClean="0">
                <a:solidFill>
                  <a:schemeClr val="accent6">
                    <a:lumMod val="75000"/>
                  </a:schemeClr>
                </a:solidFill>
              </a:rPr>
              <a:t> of Learning</a:t>
            </a:r>
            <a:endParaRPr lang="en-IN" dirty="0">
              <a:solidFill>
                <a:schemeClr val="accent6">
                  <a:lumMod val="75000"/>
                </a:schemeClr>
              </a:solidFill>
            </a:endParaRPr>
          </a:p>
        </p:txBody>
      </p:sp>
      <p:sp>
        <p:nvSpPr>
          <p:cNvPr id="3" name="Content Placeholder 2"/>
          <p:cNvSpPr>
            <a:spLocks noGrp="1"/>
          </p:cNvSpPr>
          <p:nvPr>
            <p:ph idx="1"/>
          </p:nvPr>
        </p:nvSpPr>
        <p:spPr>
          <a:blipFill>
            <a:blip r:embed="rId3"/>
            <a:tile tx="0" ty="0" sx="100000" sy="100000" flip="none" algn="tl"/>
          </a:blipFill>
          <a:ln w="38100">
            <a:solidFill>
              <a:srgbClr val="CC0000"/>
            </a:solidFill>
          </a:ln>
        </p:spPr>
        <p:txBody>
          <a:bodyPr>
            <a:normAutofit lnSpcReduction="10000"/>
          </a:bodyPr>
          <a:lstStyle/>
          <a:p>
            <a:endParaRPr lang="en-IN" dirty="0" smtClean="0"/>
          </a:p>
          <a:p>
            <a:endParaRPr lang="en-IN" i="1" dirty="0" smtClean="0">
              <a:solidFill>
                <a:srgbClr val="002060"/>
              </a:solidFill>
            </a:endParaRPr>
          </a:p>
          <a:p>
            <a:pPr marL="457200" indent="-457200">
              <a:buAutoNum type="arabicPeriod"/>
            </a:pPr>
            <a:r>
              <a:rPr lang="en-IN" sz="2400" i="1" dirty="0" smtClean="0">
                <a:solidFill>
                  <a:srgbClr val="002060"/>
                </a:solidFill>
              </a:rPr>
              <a:t>Learning History may neither help nor hinder the </a:t>
            </a:r>
            <a:r>
              <a:rPr lang="en-IN" sz="2400" i="1" dirty="0" err="1" smtClean="0">
                <a:solidFill>
                  <a:srgbClr val="002060"/>
                </a:solidFill>
              </a:rPr>
              <a:t>larning</a:t>
            </a:r>
            <a:r>
              <a:rPr lang="en-IN" sz="2400" i="1" dirty="0" smtClean="0">
                <a:solidFill>
                  <a:srgbClr val="002060"/>
                </a:solidFill>
              </a:rPr>
              <a:t> of Economics.</a:t>
            </a:r>
          </a:p>
          <a:p>
            <a:pPr marL="457200" indent="-457200">
              <a:buAutoNum type="arabicPeriod"/>
            </a:pPr>
            <a:endParaRPr lang="en-IN" sz="2400" i="1" dirty="0" smtClean="0">
              <a:solidFill>
                <a:srgbClr val="002060"/>
              </a:solidFill>
            </a:endParaRPr>
          </a:p>
          <a:p>
            <a:pPr marL="457200" indent="-457200">
              <a:buAutoNum type="arabicPeriod" startAt="2"/>
            </a:pPr>
            <a:r>
              <a:rPr lang="en-IN" sz="2400" i="1" dirty="0" smtClean="0">
                <a:solidFill>
                  <a:srgbClr val="002060"/>
                </a:solidFill>
              </a:rPr>
              <a:t>Learning to play football may </a:t>
            </a:r>
            <a:r>
              <a:rPr lang="en-IN" sz="2400" i="1" dirty="0" err="1" smtClean="0">
                <a:solidFill>
                  <a:srgbClr val="002060"/>
                </a:solidFill>
              </a:rPr>
              <a:t>noy</a:t>
            </a:r>
            <a:r>
              <a:rPr lang="en-IN" sz="2400" i="1" dirty="0" smtClean="0">
                <a:solidFill>
                  <a:srgbClr val="002060"/>
                </a:solidFill>
              </a:rPr>
              <a:t> help or hinder learning to play Volleyball.</a:t>
            </a:r>
          </a:p>
          <a:p>
            <a:pPr marL="457200" indent="-457200">
              <a:buNone/>
            </a:pPr>
            <a:endParaRPr lang="en-IN" sz="2400" i="1" dirty="0" smtClean="0">
              <a:solidFill>
                <a:srgbClr val="002060"/>
              </a:solidFill>
            </a:endParaRPr>
          </a:p>
          <a:p>
            <a:pPr marL="457200" indent="-457200">
              <a:buNone/>
            </a:pPr>
            <a:r>
              <a:rPr lang="en-IN" sz="2400" i="1" dirty="0" smtClean="0">
                <a:solidFill>
                  <a:srgbClr val="002060"/>
                </a:solidFill>
              </a:rPr>
              <a:t>3.    Learning to play Guitar or Sitar neither helps nor </a:t>
            </a:r>
            <a:r>
              <a:rPr lang="en-IN" sz="2400" i="1" dirty="0" err="1" smtClean="0">
                <a:solidFill>
                  <a:srgbClr val="002060"/>
                </a:solidFill>
              </a:rPr>
              <a:t>hindrs</a:t>
            </a:r>
            <a:r>
              <a:rPr lang="en-IN" sz="2400" i="1" dirty="0" smtClean="0">
                <a:solidFill>
                  <a:srgbClr val="002060"/>
                </a:solidFill>
              </a:rPr>
              <a:t> one’s performance in her cooking or laundry class.</a:t>
            </a:r>
          </a:p>
          <a:p>
            <a:pPr>
              <a:buNone/>
            </a:pPr>
            <a:endParaRPr lang="en-IN" dirty="0"/>
          </a:p>
        </p:txBody>
      </p:sp>
      <p:sp>
        <p:nvSpPr>
          <p:cNvPr id="4" name="Text Placeholder 3"/>
          <p:cNvSpPr>
            <a:spLocks noGrp="1"/>
          </p:cNvSpPr>
          <p:nvPr>
            <p:ph type="body" sz="half" idx="2"/>
          </p:nvPr>
        </p:nvSpPr>
        <p:spPr>
          <a:xfrm>
            <a:off x="457200" y="2000240"/>
            <a:ext cx="3008313" cy="4125923"/>
          </a:xfrm>
          <a:solidFill>
            <a:schemeClr val="accent3">
              <a:lumMod val="75000"/>
            </a:schemeClr>
          </a:solidFill>
          <a:ln w="57150">
            <a:solidFill>
              <a:schemeClr val="tx1">
                <a:lumMod val="95000"/>
                <a:lumOff val="5000"/>
              </a:schemeClr>
            </a:solidFill>
          </a:ln>
        </p:spPr>
        <p:txBody>
          <a:bodyPr>
            <a:normAutofit lnSpcReduction="10000"/>
          </a:bodyPr>
          <a:lstStyle/>
          <a:p>
            <a:pPr algn="just"/>
            <a:r>
              <a:rPr lang="en-IN" sz="2400" b="1" i="1" dirty="0" smtClean="0"/>
              <a:t>Transfer is said to be ‘Zero’ when learning or training in one situation does not have any significant influence over the learning or training in another situation</a:t>
            </a:r>
            <a:r>
              <a:rPr lang="en-IN" sz="2400" dirty="0" smtClean="0"/>
              <a:t>.</a:t>
            </a:r>
            <a:endParaRPr lang="en-IN" sz="2400" dirty="0"/>
          </a:p>
        </p:txBody>
      </p:sp>
      <p:sp>
        <p:nvSpPr>
          <p:cNvPr id="5" name="Rounded Rectangle 4"/>
          <p:cNvSpPr/>
          <p:nvPr/>
        </p:nvSpPr>
        <p:spPr>
          <a:xfrm>
            <a:off x="4857752" y="357166"/>
            <a:ext cx="2143140"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smtClean="0"/>
              <a:t>Examples</a:t>
            </a:r>
            <a:endParaRPr lang="en-IN" sz="2800" dirty="0"/>
          </a:p>
        </p:txBody>
      </p:sp>
      <p:sp>
        <p:nvSpPr>
          <p:cNvPr id="6" name="Down Arrow 5"/>
          <p:cNvSpPr/>
          <p:nvPr/>
        </p:nvSpPr>
        <p:spPr>
          <a:xfrm>
            <a:off x="1714480" y="1357298"/>
            <a:ext cx="785818" cy="571504"/>
          </a:xfrm>
          <a:prstGeom prst="downArrow">
            <a:avLst/>
          </a:prstGeom>
          <a:solidFill>
            <a:schemeClr val="accent5">
              <a:lumMod val="50000"/>
            </a:schemeClr>
          </a:solid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Down Arrow 6"/>
          <p:cNvSpPr/>
          <p:nvPr/>
        </p:nvSpPr>
        <p:spPr>
          <a:xfrm>
            <a:off x="5715008" y="1000108"/>
            <a:ext cx="714380"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spd="slow">
    <p:diamond/>
    <p:sndAc>
      <p:stSnd>
        <p:snd r:embed="rId2" name="coin.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85728"/>
            <a:ext cx="2865437" cy="727058"/>
          </a:xfrm>
          <a:solidFill>
            <a:srgbClr val="92D050"/>
          </a:solidFill>
          <a:ln w="38100">
            <a:solidFill>
              <a:schemeClr val="accent2">
                <a:lumMod val="75000"/>
              </a:schemeClr>
            </a:solidFill>
          </a:ln>
        </p:spPr>
        <p:txBody>
          <a:bodyPr>
            <a:normAutofit/>
          </a:bodyPr>
          <a:lstStyle/>
          <a:p>
            <a:pPr algn="ctr"/>
            <a:r>
              <a:rPr lang="en-IN" sz="2400" dirty="0" smtClean="0"/>
              <a:t>Lateral Transfer</a:t>
            </a:r>
            <a:endParaRPr lang="en-IN" sz="2400" dirty="0"/>
          </a:p>
        </p:txBody>
      </p:sp>
      <p:sp>
        <p:nvSpPr>
          <p:cNvPr id="3" name="Content Placeholder 2"/>
          <p:cNvSpPr>
            <a:spLocks noGrp="1"/>
          </p:cNvSpPr>
          <p:nvPr>
            <p:ph idx="1"/>
          </p:nvPr>
        </p:nvSpPr>
        <p:spPr>
          <a:xfrm>
            <a:off x="4572000" y="1785926"/>
            <a:ext cx="4114800" cy="4340237"/>
          </a:xfrm>
          <a:solidFill>
            <a:srgbClr val="FF6699"/>
          </a:solidFill>
          <a:ln w="38100">
            <a:solidFill>
              <a:srgbClr val="C00000"/>
            </a:solidFill>
          </a:ln>
        </p:spPr>
        <p:txBody>
          <a:bodyPr>
            <a:normAutofit fontScale="77500" lnSpcReduction="20000"/>
          </a:bodyPr>
          <a:lstStyle/>
          <a:p>
            <a:pPr>
              <a:buNone/>
            </a:pPr>
            <a:endParaRPr lang="en-IN" dirty="0" smtClean="0"/>
          </a:p>
          <a:p>
            <a:pPr>
              <a:buNone/>
            </a:pPr>
            <a:endParaRPr lang="en-IN" sz="2800" dirty="0" smtClean="0"/>
          </a:p>
          <a:p>
            <a:pPr algn="just">
              <a:buNone/>
            </a:pPr>
            <a:r>
              <a:rPr lang="en-IN" sz="2800" b="1" dirty="0" smtClean="0"/>
              <a:t>The  child at home removes 8 apples from a basket containing 15 apples and understands that there would be 7 left. This is an example of lateral transfer. In this case the child has made use of the understanding and skill learnt in the school in learning situations outside the school.</a:t>
            </a:r>
            <a:endParaRPr lang="en-IN" sz="2800" b="1" dirty="0"/>
          </a:p>
        </p:txBody>
      </p:sp>
      <p:sp>
        <p:nvSpPr>
          <p:cNvPr id="4" name="Text Placeholder 3"/>
          <p:cNvSpPr>
            <a:spLocks noGrp="1"/>
          </p:cNvSpPr>
          <p:nvPr>
            <p:ph type="body" sz="half" idx="2"/>
          </p:nvPr>
        </p:nvSpPr>
        <p:spPr>
          <a:xfrm>
            <a:off x="457200" y="1714488"/>
            <a:ext cx="3757610" cy="4411675"/>
          </a:xfrm>
          <a:blipFill>
            <a:blip r:embed="rId3"/>
            <a:tile tx="0" ty="0" sx="100000" sy="100000" flip="none" algn="tl"/>
          </a:blipFill>
          <a:ln w="38100">
            <a:solidFill>
              <a:schemeClr val="tx2">
                <a:lumMod val="60000"/>
                <a:lumOff val="40000"/>
              </a:schemeClr>
            </a:solidFill>
          </a:ln>
        </p:spPr>
        <p:txBody>
          <a:bodyPr>
            <a:normAutofit fontScale="92500" lnSpcReduction="10000"/>
          </a:bodyPr>
          <a:lstStyle/>
          <a:p>
            <a:pPr algn="just"/>
            <a:r>
              <a:rPr lang="en-IN" sz="2400" b="1" dirty="0" smtClean="0"/>
              <a:t>It is the most common form of transfer  to occur. Suppose a child has been taught the addition and subtraction and he understands that 15-8=7 in the context of beads or blocks or other subjects used in the classroom by the teacher, it is hoped this understanding would transfer to other situations.</a:t>
            </a:r>
            <a:endParaRPr lang="en-IN" sz="2400" b="1" dirty="0"/>
          </a:p>
        </p:txBody>
      </p:sp>
      <p:sp>
        <p:nvSpPr>
          <p:cNvPr id="5" name="Rounded Rectangle 4"/>
          <p:cNvSpPr/>
          <p:nvPr/>
        </p:nvSpPr>
        <p:spPr>
          <a:xfrm>
            <a:off x="5500694" y="357166"/>
            <a:ext cx="2286016" cy="500066"/>
          </a:xfrm>
          <a:prstGeom prst="roundRect">
            <a:avLst/>
          </a:prstGeom>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dirty="0" smtClean="0">
                <a:solidFill>
                  <a:srgbClr val="FFFF00"/>
                </a:solidFill>
              </a:rPr>
              <a:t>Examples</a:t>
            </a:r>
            <a:endParaRPr lang="en-IN" sz="2800" dirty="0">
              <a:solidFill>
                <a:srgbClr val="FFFF00"/>
              </a:solidFill>
            </a:endParaRPr>
          </a:p>
        </p:txBody>
      </p:sp>
      <p:sp>
        <p:nvSpPr>
          <p:cNvPr id="6" name="Down Arrow 5"/>
          <p:cNvSpPr/>
          <p:nvPr/>
        </p:nvSpPr>
        <p:spPr>
          <a:xfrm>
            <a:off x="6357950" y="1000108"/>
            <a:ext cx="642942" cy="714380"/>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Down Arrow 6"/>
          <p:cNvSpPr/>
          <p:nvPr/>
        </p:nvSpPr>
        <p:spPr>
          <a:xfrm>
            <a:off x="1785918" y="1071546"/>
            <a:ext cx="1214446"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ransition>
    <p:pull dir="ru"/>
    <p:sndAc>
      <p:stSnd>
        <p:snd r:embed="rId2" name="coin.wav" builtIn="1"/>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321</TotalTime>
  <Words>777</Words>
  <Application>Microsoft Office PowerPoint</Application>
  <PresentationFormat>On-screen Show (4:3)</PresentationFormat>
  <Paragraphs>87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What is Transfer of Learning?</vt:lpstr>
      <vt:lpstr>The carry over of habits of thinking, feeling or working of knowledge or skills from one learning area to another usually referred to as the transfer of learning.Transfer of Learning stands for a special mechanism or process in which a person’s learning in one situation is carried over or transferred to other situations.</vt:lpstr>
      <vt:lpstr>Slide 4</vt:lpstr>
      <vt:lpstr>Types or Forms of Transfer of Learning</vt:lpstr>
      <vt:lpstr>Positive Transfer of Learning</vt:lpstr>
      <vt:lpstr>Negative Transfer of Learning</vt:lpstr>
      <vt:lpstr>Zero Transfer of Learning</vt:lpstr>
      <vt:lpstr>Lateral Transfer</vt:lpstr>
      <vt:lpstr>Bilateral transfer</vt:lpstr>
      <vt:lpstr>Sequential Transfer</vt:lpstr>
      <vt:lpstr>Vertical Transfer of Learning</vt:lpstr>
      <vt:lpstr>Horizontal Transfer of Learning</vt:lpstr>
      <vt:lpstr>Theories of Transfer of Learning</vt:lpstr>
      <vt:lpstr>A. Theory of mental Discipline</vt:lpstr>
      <vt:lpstr>B. Theory of Identical Elements</vt:lpstr>
      <vt:lpstr>C.Theory of Generalization</vt:lpstr>
      <vt:lpstr>Educational Implications of Transfer of Learning</vt:lpstr>
      <vt:lpstr>Slide 19</vt:lpstr>
      <vt:lpstr>Role of Teacher in Transfer of Learning</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Windows User</cp:lastModifiedBy>
  <cp:revision>114</cp:revision>
  <dcterms:created xsi:type="dcterms:W3CDTF">2018-10-05T17:11:35Z</dcterms:created>
  <dcterms:modified xsi:type="dcterms:W3CDTF">2019-05-14T03:29:45Z</dcterms:modified>
</cp:coreProperties>
</file>